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  <p:sldMasterId id="2147483705" r:id="rId2"/>
  </p:sldMasterIdLst>
  <p:sldIdLst>
    <p:sldId id="277" r:id="rId3"/>
    <p:sldId id="261" r:id="rId4"/>
    <p:sldId id="263" r:id="rId5"/>
    <p:sldId id="265" r:id="rId6"/>
    <p:sldId id="264" r:id="rId7"/>
    <p:sldId id="269" r:id="rId8"/>
    <p:sldId id="268" r:id="rId9"/>
    <p:sldId id="267" r:id="rId10"/>
    <p:sldId id="272" r:id="rId11"/>
    <p:sldId id="271" r:id="rId12"/>
    <p:sldId id="270" r:id="rId13"/>
    <p:sldId id="266" r:id="rId14"/>
    <p:sldId id="273" r:id="rId15"/>
    <p:sldId id="274" r:id="rId16"/>
    <p:sldId id="257" r:id="rId17"/>
    <p:sldId id="256" r:id="rId18"/>
    <p:sldId id="258" r:id="rId19"/>
    <p:sldId id="275" r:id="rId2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61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pos="211">
          <p15:clr>
            <a:srgbClr val="A4A3A4"/>
          </p15:clr>
        </p15:guide>
        <p15:guide id="5" pos="7469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630"/>
      </p:cViewPr>
      <p:guideLst>
        <p:guide orient="horz" pos="2160"/>
        <p:guide orient="horz" pos="3861"/>
        <p:guide orient="horz" pos="210"/>
        <p:guide pos="211"/>
        <p:guide pos="74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5B5B1-77C2-471A-8F01-DCCB76D9CBFD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DBC30-F11B-4B12-8FE6-452F6C42067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5844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4DD49-678B-4457-A9D2-2C8389EC8690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ED7A5-6689-4CDF-A9F5-1B5EE9DA8BB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2740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947D-FFD5-480A-BE46-33AA8CD8621E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A7556-AE9C-4FFF-A857-491EB5479F5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731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906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344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93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98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90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300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603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58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A1A05-6B66-4D5F-88CA-AFEF0002157E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A4A0-0156-4911-8E8A-103BD827AE8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55706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646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683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25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B856D-5AEA-46C0-967D-7B04B8C76A3E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74DFD-44CE-48C3-A77E-091D38F55D7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1290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899BA-868E-444B-A19E-A7EDA0B8226B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4769-CC28-424E-83B1-BD9935CE525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868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EC9-6847-42B6-96F1-5F63F7480E10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105AE-87DB-4308-ADD2-E7B3CDCF15D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0460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5C63-43F8-4A33-B737-CC30F453196C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04E7D-949A-4E3E-B306-C3F1CBF4C7E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4638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432C2-2241-4FF7-8F55-458DB92E0454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744CB-34DE-46A3-AB3C-5FF68820D3D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8417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E2BA7-4584-4352-A946-EA43AC51CAF0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F2411-8A56-4928-8D05-E1B8A854A41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1522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6DC0-4D96-46ED-968F-598342275F11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2E34D-62E1-447B-B2B6-053A4F301C3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068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872A212-56A0-4744-99BA-27B9ADDD214F}" type="datetimeFigureOut">
              <a:rPr lang="en-US"/>
              <a:pPr>
                <a:defRPr/>
              </a:pPr>
              <a:t>1/27/2016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C1C5304-A250-460B-8426-042F816AA08C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2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6CFE0-B483-4A70-B66A-527690D9E291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D54C2-9328-4931-A5D6-41F7C3B173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81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28" y="0"/>
            <a:ext cx="10270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5" descr="1224673638_200810220236_KUL_1.jpe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32" r="-14732"/>
          <a:stretch>
            <a:fillRect/>
          </a:stretch>
        </p:blipFill>
        <p:spPr bwMode="auto">
          <a:xfrm>
            <a:off x="1890713" y="1233488"/>
            <a:ext cx="84709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 txBox="1">
            <a:spLocks/>
          </p:cNvSpPr>
          <p:nvPr/>
        </p:nvSpPr>
        <p:spPr bwMode="auto">
          <a:xfrm>
            <a:off x="0" y="3175"/>
            <a:ext cx="122523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STYL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124200" y="5891213"/>
            <a:ext cx="6003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Tady nás zaujal jednoduchý styl, který je zároveň zajímavý </a:t>
            </a:r>
          </a:p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a souzní s okolní zelení, která je před naší školou.</a:t>
            </a:r>
            <a:endParaRPr lang="cs-CZ" altLang="cs-CZ" sz="1800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11" descr="20130804_191735-1280x9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8" r="-18188"/>
          <a:stretch>
            <a:fillRect/>
          </a:stretch>
        </p:blipFill>
        <p:spPr bwMode="auto">
          <a:xfrm>
            <a:off x="1857375" y="1230313"/>
            <a:ext cx="847566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BARVY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87688" y="5891213"/>
            <a:ext cx="601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Důležité jsou také barvy, aby zdůraznily celkový dojem laviček.</a:t>
            </a:r>
            <a:endParaRPr lang="cs-CZ" altLang="cs-CZ" sz="1800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91" b="-1991"/>
          <a:stretch>
            <a:fillRect/>
          </a:stretch>
        </p:blipFill>
        <p:spPr bwMode="auto">
          <a:xfrm>
            <a:off x="1857375" y="1230313"/>
            <a:ext cx="8475663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MODERNÍ PROSTŘEDÍ</a:t>
            </a:r>
            <a:endParaRPr lang="cs-CZ" altLang="cs-CZ" sz="4500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801938" y="5891213"/>
            <a:ext cx="6588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Takto moderně může také vypadat okolí pěší cesty, cyklostezky </a:t>
            </a:r>
          </a:p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či v prostoru před školou.</a:t>
            </a:r>
            <a:endParaRPr lang="cs-CZ" altLang="cs-CZ" sz="1800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1288" y="6962775"/>
            <a:ext cx="8674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914400" eaLnBrk="1" hangingPunct="1">
              <a:defRPr/>
            </a:pPr>
            <a:r>
              <a:rPr lang="cs-CZ" altLang="cs-CZ" sz="1000" kern="0" dirty="0" err="1">
                <a:solidFill>
                  <a:prstClr val="black"/>
                </a:solidFill>
              </a:rPr>
              <a:t>Důleřžité</a:t>
            </a:r>
            <a:r>
              <a:rPr lang="cs-CZ" altLang="cs-CZ" sz="1000" kern="0" dirty="0">
                <a:solidFill>
                  <a:prstClr val="black"/>
                </a:solidFill>
              </a:rPr>
              <a:t> je také skloubit výtvor a okolní prostředí tak, aby to vytvářelo příjemnou atmosféru a donutilo </a:t>
            </a:r>
            <a:r>
              <a:rPr lang="cs-CZ" altLang="cs-CZ" sz="1000" kern="0" dirty="0" err="1">
                <a:solidFill>
                  <a:prstClr val="black"/>
                </a:solidFill>
              </a:rPr>
              <a:t>např.cyklistu</a:t>
            </a:r>
            <a:r>
              <a:rPr lang="cs-CZ" altLang="cs-CZ" sz="1000" kern="0" dirty="0">
                <a:solidFill>
                  <a:prstClr val="black"/>
                </a:solidFill>
              </a:rPr>
              <a:t> sesednout z kola a odpočinout si.</a:t>
            </a:r>
          </a:p>
        </p:txBody>
      </p:sp>
      <p:pic>
        <p:nvPicPr>
          <p:cNvPr id="13315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233488"/>
            <a:ext cx="69913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ATMOSFÉRA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52575" y="5888038"/>
            <a:ext cx="90852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Důležité je vytvořit návrhem příjemné místo s vlastní atmosférou, </a:t>
            </a:r>
          </a:p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které bude lákat k odpočinku nejen čekající rodiče, ale i náhodné kolemjdoucí.</a:t>
            </a:r>
            <a:endParaRPr lang="cs-CZ" altLang="cs-CZ" sz="1800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227138"/>
            <a:ext cx="70040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ODPOČINEK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852863" y="5894388"/>
            <a:ext cx="448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A takto by měli vypadat lidé před naší školou.</a:t>
            </a:r>
            <a:endParaRPr lang="cs-CZ" altLang="cs-CZ" sz="1800" kern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délník 5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pic>
        <p:nvPicPr>
          <p:cNvPr id="15363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33375"/>
            <a:ext cx="86439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3"/>
          <p:cNvSpPr txBox="1">
            <a:spLocks noChangeArrowheads="1"/>
          </p:cNvSpPr>
          <p:nvPr/>
        </p:nvSpPr>
        <p:spPr bwMode="auto">
          <a:xfrm>
            <a:off x="8978900" y="333375"/>
            <a:ext cx="2878138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4500">
                <a:solidFill>
                  <a:schemeClr val="bg1"/>
                </a:solidFill>
              </a:rPr>
              <a:t>KRUH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Takto vypadá jeden z našich  navržených kruhů. Slouží k sezení. </a:t>
            </a: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Jeho součástí jsou i tři stolky pod kterými jsou ukryté odpadkové koše. </a:t>
            </a: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Uprostřed kruhu je vysazen nový strom. </a:t>
            </a: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Plocha uvnitř kruhu a nové přístupové cestičky jsou dlážděné.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33375"/>
            <a:ext cx="864393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6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16388" name="TextovéPole 3"/>
          <p:cNvSpPr txBox="1">
            <a:spLocks noChangeArrowheads="1"/>
          </p:cNvSpPr>
          <p:nvPr/>
        </p:nvSpPr>
        <p:spPr bwMode="auto">
          <a:xfrm>
            <a:off x="8978900" y="333375"/>
            <a:ext cx="2878138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4500">
                <a:solidFill>
                  <a:schemeClr val="bg1"/>
                </a:solidFill>
              </a:rPr>
              <a:t>KRUHY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z ptačí perspektivy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Takovéto kruhy budou čtyři a každý bude mít svou originální barvu. Konkrétně červenou, modrou, žlutou a zelenou.</a:t>
            </a: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Vzájemně jsou propojené novými cestičkami, které také usnadňují přístup ke škole.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élník 1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pic>
        <p:nvPicPr>
          <p:cNvPr id="1741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63917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ovéPole 4"/>
          <p:cNvSpPr txBox="1">
            <a:spLocks noChangeArrowheads="1"/>
          </p:cNvSpPr>
          <p:nvPr/>
        </p:nvSpPr>
        <p:spPr bwMode="auto">
          <a:xfrm>
            <a:off x="8890000" y="333375"/>
            <a:ext cx="287813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cs-CZ" altLang="cs-CZ" sz="4500">
                <a:solidFill>
                  <a:schemeClr val="bg1"/>
                </a:solidFill>
              </a:rPr>
              <a:t>KRUHY</a:t>
            </a:r>
          </a:p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a škola z letadla</a:t>
            </a:r>
          </a:p>
          <a:p>
            <a:pPr eaLnBrk="1" hangingPunct="1"/>
            <a:endParaRPr lang="cs-CZ" altLang="cs-CZ">
              <a:solidFill>
                <a:schemeClr val="bg1"/>
              </a:solidFill>
            </a:endParaRPr>
          </a:p>
          <a:p>
            <a:pPr algn="just" eaLnBrk="1" hangingPunct="1"/>
            <a:r>
              <a:rPr lang="cs-CZ" altLang="cs-CZ">
                <a:solidFill>
                  <a:schemeClr val="bg1"/>
                </a:solidFill>
              </a:rPr>
              <a:t>Takto vypadá naše škola z letadla a takto by mohly být umístěné i naše čtyři kruhy.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 txBox="1">
            <a:spLocks/>
          </p:cNvSpPr>
          <p:nvPr/>
        </p:nvSpPr>
        <p:spPr bwMode="auto">
          <a:xfrm>
            <a:off x="2209800" y="563563"/>
            <a:ext cx="77724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/>
            <a:r>
              <a:rPr lang="pl-PL" altLang="cs-CZ" sz="4000">
                <a:solidFill>
                  <a:schemeClr val="bg1"/>
                </a:solidFill>
              </a:rPr>
              <a:t>Doufáme, že Vás náš návrh zaujal</a:t>
            </a:r>
          </a:p>
          <a:p>
            <a:pPr algn="ctr" defTabSz="914400" eaLnBrk="1" hangingPunct="1"/>
            <a:r>
              <a:rPr lang="pl-PL" altLang="cs-CZ" sz="4000">
                <a:solidFill>
                  <a:schemeClr val="bg1"/>
                </a:solidFill>
              </a:rPr>
              <a:t>a děkujeme Vám za pozornost!</a:t>
            </a:r>
          </a:p>
          <a:p>
            <a:pPr algn="ctr" defTabSz="914400" eaLnBrk="1" hangingPunct="1"/>
            <a:endParaRPr lang="pl-PL" altLang="cs-CZ" sz="2000">
              <a:solidFill>
                <a:schemeClr val="bg1"/>
              </a:solidFill>
            </a:endParaRPr>
          </a:p>
        </p:txBody>
      </p:sp>
      <p:sp>
        <p:nvSpPr>
          <p:cNvPr id="18435" name="Podnadpis 2"/>
          <p:cNvSpPr txBox="1">
            <a:spLocks/>
          </p:cNvSpPr>
          <p:nvPr/>
        </p:nvSpPr>
        <p:spPr bwMode="auto">
          <a:xfrm>
            <a:off x="2846388" y="5700713"/>
            <a:ext cx="64992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8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Ondřej Mateásko, Ondřej Urban, Tomáš Horáček, Vojtěch Nebesař</a:t>
            </a:r>
          </a:p>
        </p:txBody>
      </p:sp>
      <p:pic>
        <p:nvPicPr>
          <p:cNvPr id="18436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912938"/>
            <a:ext cx="628015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odnadpis 2"/>
          <p:cNvSpPr txBox="1">
            <a:spLocks/>
          </p:cNvSpPr>
          <p:nvPr/>
        </p:nvSpPr>
        <p:spPr bwMode="auto">
          <a:xfrm>
            <a:off x="2846388" y="4508500"/>
            <a:ext cx="64992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8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Podaný námět: pořadové č. 31</a:t>
            </a:r>
          </a:p>
          <a:p>
            <a:pPr algn="ctr" defTabSz="914400" eaLnBrk="1" hangingPunct="1">
              <a:lnSpc>
                <a:spcPct val="8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Navrhovatel:  třída 5.C, ZŠ Nad Vodovodem</a:t>
            </a:r>
          </a:p>
          <a:p>
            <a:pPr algn="ctr" defTabSz="914400" eaLnBrk="1" hangingPunct="1">
              <a:lnSpc>
                <a:spcPct val="8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Ondřej Mateásko, Ondřej Urban, Tomáš Horáček, Vojtěch Nebesař</a:t>
            </a:r>
          </a:p>
          <a:p>
            <a:pPr algn="ctr" defTabSz="914400" eaLnBrk="1" hangingPunct="1">
              <a:lnSpc>
                <a:spcPct val="80000"/>
              </a:lnSpc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Lokalita: Praha 10 - Malešice</a:t>
            </a:r>
          </a:p>
        </p:txBody>
      </p:sp>
      <p:sp>
        <p:nvSpPr>
          <p:cNvPr id="2051" name="Obdélník 5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2052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VEŘEJNÉ PROSTORY MČ PRAHY 10</a:t>
            </a:r>
          </a:p>
        </p:txBody>
      </p:sp>
      <p:pic>
        <p:nvPicPr>
          <p:cNvPr id="2053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230313"/>
            <a:ext cx="492125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obsah 2"/>
          <p:cNvSpPr txBox="1">
            <a:spLocks/>
          </p:cNvSpPr>
          <p:nvPr/>
        </p:nvSpPr>
        <p:spPr bwMode="auto">
          <a:xfrm>
            <a:off x="2370138" y="1230313"/>
            <a:ext cx="74517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 sz="2400">
                <a:solidFill>
                  <a:schemeClr val="bg1"/>
                </a:solidFill>
              </a:rPr>
              <a:t>ZŠ Nad Vodovodem 81/460, Praha 10 – Malešice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vznik školy: zahájení činnosti 12. 12. 1963 (tzn. 52 let činnosti) 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v současnosti školu navštěvuje 489 žáků (1. - 9. tř.)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o žáky se stará 39 pedagogických a 8 dalších pracovníků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třída 5.C</a:t>
            </a:r>
          </a:p>
          <a:p>
            <a:pPr lvl="2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>
                <a:solidFill>
                  <a:schemeClr val="bg1"/>
                </a:solidFill>
              </a:rPr>
              <a:t>Ondřej Mateásko, Ondřej Urban, Vojtěch Nebesař, Tomáš Horáček </a:t>
            </a:r>
          </a:p>
          <a:p>
            <a:pPr lvl="2" defTabSz="914400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cs-CZ" altLang="cs-CZ">
                <a:solidFill>
                  <a:schemeClr val="bg1"/>
                </a:solidFill>
              </a:rPr>
              <a:t>	    a ostatní spolužáci</a:t>
            </a:r>
          </a:p>
          <a:p>
            <a:pPr lvl="2" defTabSz="914400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>
                <a:solidFill>
                  <a:schemeClr val="bg1"/>
                </a:solidFill>
              </a:rPr>
              <a:t>třídní učitelka Mgr. Daniela Volejníková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300">
              <a:solidFill>
                <a:schemeClr val="bg1"/>
              </a:solidFill>
            </a:endParaRPr>
          </a:p>
        </p:txBody>
      </p:sp>
      <p:sp>
        <p:nvSpPr>
          <p:cNvPr id="3075" name="Obdélník 3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PŘEDSTAVENÍ NAŠÍ ŠKOLY</a:t>
            </a:r>
          </a:p>
        </p:txBody>
      </p:sp>
      <p:sp>
        <p:nvSpPr>
          <p:cNvPr id="3077" name="Obdélník 5"/>
          <p:cNvSpPr>
            <a:spLocks noChangeArrowheads="1"/>
          </p:cNvSpPr>
          <p:nvPr/>
        </p:nvSpPr>
        <p:spPr bwMode="auto">
          <a:xfrm>
            <a:off x="2370138" y="3986213"/>
            <a:ext cx="6096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ts val="600"/>
              </a:spcBef>
              <a:buSzPct val="100000"/>
            </a:pPr>
            <a:r>
              <a:rPr lang="cs-CZ" altLang="cs-CZ" sz="2400">
                <a:solidFill>
                  <a:schemeClr val="bg1"/>
                </a:solidFill>
              </a:rPr>
              <a:t>EKO GYMNÁZIUM Praha o.p.s.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 gymnázium navštěvuje 90 studentů</a:t>
            </a:r>
          </a:p>
          <a:p>
            <a:pPr lvl="1" defTabSz="914400" eaLnBrk="1" hangingPunct="1">
              <a:lnSpc>
                <a:spcPct val="80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Ø"/>
            </a:pPr>
            <a:r>
              <a:rPr lang="cs-CZ" altLang="cs-CZ">
                <a:solidFill>
                  <a:schemeClr val="bg1"/>
                </a:solidFill>
              </a:rPr>
              <a:t>  vyučuje 11 pedagogů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14575"/>
            <a:ext cx="54530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2314575"/>
            <a:ext cx="55133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03238" y="1947863"/>
            <a:ext cx="1411287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>
                <a:solidFill>
                  <a:schemeClr val="bg1"/>
                </a:solidFill>
                <a:latin typeface="+mn-lt"/>
              </a:rPr>
              <a:t>V roce 1963</a:t>
            </a:r>
          </a:p>
        </p:txBody>
      </p:sp>
      <p:sp>
        <p:nvSpPr>
          <p:cNvPr id="5" name="TextovéPole 8"/>
          <p:cNvSpPr txBox="1"/>
          <p:nvPr/>
        </p:nvSpPr>
        <p:spPr>
          <a:xfrm>
            <a:off x="10074275" y="1947863"/>
            <a:ext cx="1684338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>
                <a:solidFill>
                  <a:schemeClr val="bg1"/>
                </a:solidFill>
                <a:latin typeface="+mn-lt"/>
              </a:rPr>
              <a:t>V 70.tých letech</a:t>
            </a:r>
          </a:p>
        </p:txBody>
      </p:sp>
      <p:sp>
        <p:nvSpPr>
          <p:cNvPr id="4102" name="Obdélník 5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4103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NAŠE ŠKOLA DŘÍVE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6146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6146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Obdélník 7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5125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PROČ CHCEME ZLEPŠIT PROSTŘEDÍ NAŠÍ ŠKOLY</a:t>
            </a:r>
          </a:p>
        </p:txBody>
      </p:sp>
      <p:sp>
        <p:nvSpPr>
          <p:cNvPr id="5126" name="TextovéPole 8"/>
          <p:cNvSpPr txBox="1">
            <a:spLocks noChangeArrowheads="1"/>
          </p:cNvSpPr>
          <p:nvPr/>
        </p:nvSpPr>
        <p:spPr bwMode="auto">
          <a:xfrm>
            <a:off x="1117600" y="1281113"/>
            <a:ext cx="10169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FFFFFF"/>
                </a:solidFill>
              </a:rPr>
              <a:t> Protože zde trávíme poměrně hodně času.</a:t>
            </a:r>
          </a:p>
          <a:p>
            <a:pPr defTabSz="914400" eaLnBrk="1" hangingPunct="1">
              <a:buFont typeface="Arial" panose="020B0604020202020204" pitchFamily="34" charset="0"/>
              <a:buChar char="•"/>
            </a:pPr>
            <a:r>
              <a:rPr lang="cs-CZ" altLang="cs-CZ" sz="2000" i="1">
                <a:solidFill>
                  <a:schemeClr val="bg1"/>
                </a:solidFill>
              </a:rPr>
              <a:t> </a:t>
            </a:r>
            <a:r>
              <a:rPr lang="cs-CZ" altLang="cs-CZ" sz="2000">
                <a:solidFill>
                  <a:schemeClr val="bg1"/>
                </a:solidFill>
              </a:rPr>
              <a:t>Nedávno před naší školou postavili dvě lavičky které tam nemají moc  význam, akorát překáží.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8"/>
          <p:cNvSpPr txBox="1">
            <a:spLocks noChangeArrowheads="1"/>
          </p:cNvSpPr>
          <p:nvPr/>
        </p:nvSpPr>
        <p:spPr bwMode="auto">
          <a:xfrm>
            <a:off x="2487613" y="1230313"/>
            <a:ext cx="83962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FFFFFF"/>
                </a:solidFill>
              </a:rPr>
              <a:t> Chceme také zrušit zábradlí, které hlavně menší děti svádí k houpání.</a:t>
            </a:r>
          </a:p>
          <a:p>
            <a:pPr defTabSz="914400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FFFFFF"/>
                </a:solidFill>
              </a:rPr>
              <a:t> Chceme i zlepšit prostředí pro čekající rodiče.</a:t>
            </a:r>
          </a:p>
          <a:p>
            <a:pPr defTabSz="914400" eaLnBrk="1" hangingPunct="1"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FFFFFF"/>
                </a:solidFill>
              </a:rPr>
              <a:t> Chceme vylepšit prostředí pro odjezdy a příjezdy na školy v přírodě.</a:t>
            </a:r>
          </a:p>
          <a:p>
            <a:pPr defTabSz="914400" eaLnBrk="1" hangingPunct="1"/>
            <a:endParaRPr lang="cs-CZ" altLang="cs-CZ" sz="2000">
              <a:solidFill>
                <a:srgbClr val="FFFFFF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6146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614613"/>
            <a:ext cx="4679950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bdélník 7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6150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CO CHCEME ZLEPŠIT V PROSTŘEDÍ NAŠÍ ŠKOLY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ovéPole 4"/>
          <p:cNvSpPr txBox="1">
            <a:spLocks noChangeArrowheads="1"/>
          </p:cNvSpPr>
          <p:nvPr/>
        </p:nvSpPr>
        <p:spPr bwMode="auto">
          <a:xfrm>
            <a:off x="279400" y="5549900"/>
            <a:ext cx="151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/>
            <a:r>
              <a:rPr lang="cs-CZ" altLang="cs-CZ">
                <a:solidFill>
                  <a:srgbClr val="FFFFFF"/>
                </a:solidFill>
              </a:rPr>
              <a:t>V roce 2015</a:t>
            </a:r>
          </a:p>
        </p:txBody>
      </p:sp>
      <p:sp>
        <p:nvSpPr>
          <p:cNvPr id="7171" name="Obdélník 4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JAK TO VYPADÁ PŘED ŠKOLOU DNES</a:t>
            </a:r>
          </a:p>
        </p:txBody>
      </p:sp>
      <p:pic>
        <p:nvPicPr>
          <p:cNvPr id="7173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230313"/>
            <a:ext cx="576103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230313"/>
            <a:ext cx="57594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0" y="0"/>
            <a:ext cx="12192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>
                <a:solidFill>
                  <a:schemeClr val="bg1"/>
                </a:solidFill>
                <a:ea typeface="ヒラギノ角ゴ Pro W3"/>
                <a:cs typeface="ヒラギノ角ゴ Pro W3"/>
              </a:rPr>
              <a:t>CO NAVRHUJEME !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 bwMode="auto">
          <a:xfrm>
            <a:off x="2103438" y="1230313"/>
            <a:ext cx="7985125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Navrhujeme zmodernizovat okolí naší školy</a:t>
            </a:r>
            <a:r>
              <a:rPr lang="cs-CZ" altLang="cs-CZ" sz="2300" dirty="0">
                <a:solidFill>
                  <a:schemeClr val="bg1"/>
                </a:solidFill>
              </a:rPr>
              <a:t> </a:t>
            </a:r>
            <a:r>
              <a:rPr lang="cs-CZ" altLang="cs-CZ" sz="2300" dirty="0" smtClean="0">
                <a:solidFill>
                  <a:schemeClr val="bg1"/>
                </a:solidFill>
              </a:rPr>
              <a:t>tak,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aby to bylo hezky veselé, barevné, stylové a také i praktické.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3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 Inspirovali jsme se moderním designem,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protože se na naší škole dlouho nic nezměnilo.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Důležité pro nás bylo, aby to bylo výrazné a neokoukané.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 Zároveň jsme mysleli i na to, aby to sloužilo k zábavě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300" dirty="0" smtClean="0">
                <a:solidFill>
                  <a:schemeClr val="bg1"/>
                </a:solidFill>
              </a:rPr>
              <a:t>a odpočinku.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 smtClean="0">
              <a:solidFill>
                <a:srgbClr val="898989"/>
              </a:solidFill>
            </a:endParaRPr>
          </a:p>
        </p:txBody>
      </p:sp>
      <p:sp>
        <p:nvSpPr>
          <p:cNvPr id="8196" name="Obdélník 3"/>
          <p:cNvSpPr>
            <a:spLocks noChangeArrowheads="1"/>
          </p:cNvSpPr>
          <p:nvPr/>
        </p:nvSpPr>
        <p:spPr bwMode="auto">
          <a:xfrm>
            <a:off x="0" y="6124575"/>
            <a:ext cx="12192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180000" rIns="360000" bIns="180000" anchor="b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chemeClr val="bg1"/>
                </a:solidFill>
              </a:rPr>
              <a:t>Projekt : Moje stopa – „Před školou“ – ZŠ Nad Vodovodem – 5.C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22425" y="5895975"/>
            <a:ext cx="900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cs-CZ" altLang="cs-CZ" sz="1800" kern="0" dirty="0">
                <a:solidFill>
                  <a:schemeClr val="bg1"/>
                </a:solidFill>
                <a:latin typeface="+mn-lt"/>
              </a:rPr>
              <a:t>Inspirovaly nás hlavně výtvory mladých </a:t>
            </a: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tvůrců. </a:t>
            </a:r>
          </a:p>
          <a:p>
            <a:pPr algn="ctr" defTabSz="914400" eaLnBrk="1" hangingPunct="1">
              <a:defRPr/>
            </a:pPr>
            <a:r>
              <a:rPr lang="cs-CZ" altLang="cs-CZ" sz="1800" kern="0" dirty="0" smtClean="0">
                <a:solidFill>
                  <a:schemeClr val="bg1"/>
                </a:solidFill>
                <a:latin typeface="+mn-lt"/>
              </a:rPr>
              <a:t>Tady </a:t>
            </a:r>
            <a:r>
              <a:rPr lang="cs-CZ" altLang="cs-CZ" sz="1800" kern="0" dirty="0">
                <a:solidFill>
                  <a:schemeClr val="bg1"/>
                </a:solidFill>
                <a:latin typeface="+mn-lt"/>
              </a:rPr>
              <a:t>se nám hodně zalíbil neobvyklý design.</a:t>
            </a:r>
          </a:p>
        </p:txBody>
      </p:sp>
      <p:pic>
        <p:nvPicPr>
          <p:cNvPr id="9219" name="Content Placeholder 5" descr="lavice-enzi-4dd504495533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230313"/>
            <a:ext cx="62484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itle 1"/>
          <p:cNvSpPr txBox="1">
            <a:spLocks/>
          </p:cNvSpPr>
          <p:nvPr/>
        </p:nvSpPr>
        <p:spPr bwMode="auto">
          <a:xfrm>
            <a:off x="0" y="3175"/>
            <a:ext cx="122523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cs-CZ" altLang="cs-CZ" sz="4500" dirty="0" smtClean="0">
                <a:solidFill>
                  <a:schemeClr val="bg1"/>
                </a:solidFill>
                <a:ea typeface="ヒラギノ角ゴ Pro W3"/>
                <a:cs typeface="ヒラギノ角ゴ Pro W3"/>
              </a:rPr>
              <a:t>CO NÁS INSPIROVALO</a:t>
            </a:r>
            <a:endParaRPr lang="cs-CZ" altLang="cs-CZ" sz="4500" dirty="0">
              <a:solidFill>
                <a:schemeClr val="bg1"/>
              </a:solidFill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612</Words>
  <Application>Microsoft Office PowerPoint</Application>
  <PresentationFormat>Širokoúhlá obrazovka</PresentationFormat>
  <Paragraphs>84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ヒラギノ角ゴ Pro W3</vt:lpstr>
      <vt:lpstr>Motiv Office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David Mateásko</dc:creator>
  <cp:lastModifiedBy>Vávrová Kateřina DiS. (ÚMČ Praha 10)</cp:lastModifiedBy>
  <cp:revision>66</cp:revision>
  <dcterms:created xsi:type="dcterms:W3CDTF">2015-12-19T09:26:10Z</dcterms:created>
  <dcterms:modified xsi:type="dcterms:W3CDTF">2016-01-27T12:14:59Z</dcterms:modified>
</cp:coreProperties>
</file>