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8" r:id="rId2"/>
    <p:sldId id="257" r:id="rId3"/>
    <p:sldId id="272" r:id="rId4"/>
    <p:sldId id="264" r:id="rId5"/>
    <p:sldId id="259" r:id="rId6"/>
    <p:sldId id="262" r:id="rId7"/>
    <p:sldId id="261" r:id="rId8"/>
    <p:sldId id="267" r:id="rId9"/>
    <p:sldId id="268" r:id="rId10"/>
    <p:sldId id="269" r:id="rId11"/>
    <p:sldId id="273" r:id="rId12"/>
    <p:sldId id="274" r:id="rId13"/>
    <p:sldId id="275" r:id="rId14"/>
    <p:sldId id="276" r:id="rId15"/>
    <p:sldId id="266" r:id="rId16"/>
    <p:sldId id="286" r:id="rId17"/>
    <p:sldId id="277" r:id="rId18"/>
    <p:sldId id="284" r:id="rId19"/>
    <p:sldId id="278" r:id="rId20"/>
    <p:sldId id="283" r:id="rId21"/>
    <p:sldId id="270" r:id="rId22"/>
    <p:sldId id="279" r:id="rId2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779F"/>
    <a:srgbClr val="0190A3"/>
    <a:srgbClr val="0079A4"/>
    <a:srgbClr val="0082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81" autoAdjust="0"/>
    <p:restoredTop sz="92101" autoAdjust="0"/>
  </p:normalViewPr>
  <p:slideViewPr>
    <p:cSldViewPr snapToGrid="0">
      <p:cViewPr>
        <p:scale>
          <a:sx n="70" d="100"/>
          <a:sy n="70" d="100"/>
        </p:scale>
        <p:origin x="-324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795CB5-A77A-47C3-B8F9-5CA655ED7C59}" type="datetimeFigureOut">
              <a:rPr lang="cs-CZ" smtClean="0"/>
              <a:t>21.1.2016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6F81E9-D459-423C-AE89-0B9A5C34024E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00886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1" dirty="0" smtClean="0"/>
              <a:t>Stručný popis záměru:</a:t>
            </a:r>
          </a:p>
          <a:p>
            <a:endParaRPr lang="cs-CZ" sz="1200" dirty="0" smtClean="0"/>
          </a:p>
          <a:p>
            <a:pPr algn="just"/>
            <a:r>
              <a:rPr lang="cs-CZ" sz="1200" dirty="0" smtClean="0"/>
              <a:t>Předkládaným záměrem je výstavba nového </a:t>
            </a:r>
            <a:r>
              <a:rPr lang="cs-CZ" sz="1200" b="1" dirty="0" smtClean="0"/>
              <a:t>Street workout parku Sunflower</a:t>
            </a:r>
            <a:r>
              <a:rPr lang="cs-CZ" sz="1200" dirty="0" smtClean="0"/>
              <a:t>. </a:t>
            </a:r>
          </a:p>
          <a:p>
            <a:pPr algn="just"/>
            <a:r>
              <a:rPr lang="cs-CZ" sz="1200" dirty="0" smtClean="0"/>
              <a:t>Jedná se o místo pro kondiční cvičení a posilování ve venkovním prostoru určené pro obyvatele Zahradního města a případně i mládež z blízkého okolí.</a:t>
            </a:r>
          </a:p>
          <a:p>
            <a:pPr algn="just"/>
            <a:endParaRPr lang="cs-CZ" sz="1200" dirty="0" smtClean="0"/>
          </a:p>
          <a:p>
            <a:pPr algn="just"/>
            <a:r>
              <a:rPr lang="cs-CZ" sz="1200" dirty="0" smtClean="0"/>
              <a:t>Cvičiště bylo pojmenováno po výškové obytné budově, která nese název Slunečnice a je orientačním bodem pro pěší přístup na místo.</a:t>
            </a:r>
          </a:p>
          <a:p>
            <a:pPr algn="just"/>
            <a:endParaRPr lang="cs-CZ" sz="1200" dirty="0" smtClean="0"/>
          </a:p>
          <a:p>
            <a:pPr algn="just"/>
            <a:r>
              <a:rPr lang="cs-CZ" sz="1200" dirty="0" smtClean="0"/>
              <a:t>Zařízení pro cvičení je tvořeno ocelovou konstrukcí. Systém hrazd, bradel, žebříků a držáku na kruhy je spojen v harmonický celek pro posilování vlastní vahou.</a:t>
            </a:r>
          </a:p>
          <a:p>
            <a:pPr algn="just"/>
            <a:endParaRPr lang="cs-CZ" sz="1200" dirty="0" smtClean="0"/>
          </a:p>
          <a:p>
            <a:pPr algn="just"/>
            <a:r>
              <a:rPr lang="cs-CZ" sz="1200" dirty="0" smtClean="0"/>
              <a:t>Místo výstavby bylo vybráno na základě podmínek stanovených Městskou částí Praha 10 v rámci projektu Moje stopa.</a:t>
            </a:r>
          </a:p>
          <a:p>
            <a:pPr algn="just"/>
            <a:r>
              <a:rPr lang="cs-CZ" sz="1200" dirty="0" smtClean="0"/>
              <a:t>Záměr bude realizován za předpokladu zájmu a přímé podpory tohoto projektu obyvateli Zahradního města a Záběhlic. Financování bude zajištěno z participativního rozpočtu, v rámci kterého mohou obyvatelé určitého místa (města, obce, jejich částí) diskutovat a rozhodovat o využití části rozpočtu na konkrétní projekty.</a:t>
            </a:r>
          </a:p>
          <a:p>
            <a:pPr algn="just"/>
            <a:r>
              <a:rPr lang="cs-CZ" sz="1200" dirty="0" smtClean="0"/>
              <a:t>Projekt bude představen veřejnosti prostřednictvím internetových stránek.</a:t>
            </a:r>
            <a:endParaRPr lang="cs-CZ" sz="12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6F81E9-D459-423C-AE89-0B9A5C34024E}" type="slidenum">
              <a:rPr lang="cs-CZ" smtClean="0"/>
              <a:t>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173533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6F81E9-D459-423C-AE89-0B9A5C34024E}" type="slidenum">
              <a:rPr lang="cs-CZ" smtClean="0"/>
              <a:t>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096789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1" dirty="0" smtClean="0"/>
              <a:t>Stručný popis záměru:</a:t>
            </a:r>
          </a:p>
          <a:p>
            <a:endParaRPr lang="cs-CZ" sz="1200" dirty="0" smtClean="0"/>
          </a:p>
          <a:p>
            <a:pPr algn="just"/>
            <a:r>
              <a:rPr lang="cs-CZ" sz="1200" dirty="0" smtClean="0"/>
              <a:t>Předkládaným záměrem je výstavba nového </a:t>
            </a:r>
            <a:r>
              <a:rPr lang="cs-CZ" sz="1200" b="1" dirty="0" smtClean="0"/>
              <a:t>Street workout parku Sunflower</a:t>
            </a:r>
            <a:r>
              <a:rPr lang="cs-CZ" sz="1200" dirty="0" smtClean="0"/>
              <a:t>. </a:t>
            </a:r>
          </a:p>
          <a:p>
            <a:pPr algn="just"/>
            <a:r>
              <a:rPr lang="cs-CZ" sz="1200" dirty="0" smtClean="0"/>
              <a:t>Jedná se o místo pro kondiční cvičení a posilování ve venkovním prostoru určené pro obyvatele Zahradního města a případně i mládež z blízkého okolí.</a:t>
            </a:r>
          </a:p>
          <a:p>
            <a:pPr algn="just"/>
            <a:endParaRPr lang="cs-CZ" sz="1200" dirty="0" smtClean="0"/>
          </a:p>
          <a:p>
            <a:pPr algn="just"/>
            <a:r>
              <a:rPr lang="cs-CZ" sz="1200" dirty="0" smtClean="0"/>
              <a:t>Cvičiště bylo pojmenováno po výškové obytné budově, která nese název Slunečnice a je orientačním bodem pro pěší přístup na místo.</a:t>
            </a:r>
          </a:p>
          <a:p>
            <a:pPr algn="just"/>
            <a:endParaRPr lang="cs-CZ" sz="1200" dirty="0" smtClean="0"/>
          </a:p>
          <a:p>
            <a:pPr algn="just"/>
            <a:r>
              <a:rPr lang="cs-CZ" sz="1200" dirty="0" smtClean="0"/>
              <a:t>Zařízení pro cvičení je tvořeno ocelovou konstrukcí. Systém hrazd, bradel, žebříků a držáku na kruhy je spojen v harmonický celek pro posilování vlastní vahou.</a:t>
            </a:r>
          </a:p>
          <a:p>
            <a:pPr algn="just"/>
            <a:endParaRPr lang="cs-CZ" sz="1200" dirty="0" smtClean="0"/>
          </a:p>
          <a:p>
            <a:pPr algn="just"/>
            <a:r>
              <a:rPr lang="cs-CZ" sz="1200" dirty="0" smtClean="0"/>
              <a:t>Místo výstavby bylo vybráno na základě podmínek stanovených Městskou částí Praha 10 v rámci projektu Moje stopa.</a:t>
            </a:r>
          </a:p>
          <a:p>
            <a:pPr algn="just"/>
            <a:r>
              <a:rPr lang="cs-CZ" sz="1200" dirty="0" smtClean="0"/>
              <a:t>Záměr bude realizován za předpokladu zájmu a přímé podpory tohoto projektu obyvateli Zahradního města a Záběhlic. Financování bude zajištěno z participativního rozpočtu, v rámci kterého mohou obyvatelé určitého místa (města, obce, jejich částí) diskutovat a rozhodovat o využití části rozpočtu na konkrétní projekty.</a:t>
            </a:r>
          </a:p>
          <a:p>
            <a:pPr algn="just"/>
            <a:r>
              <a:rPr lang="cs-CZ" sz="1200" dirty="0" smtClean="0"/>
              <a:t>Projekt bude představen veřejnosti prostřednictvím internetových stránek.</a:t>
            </a:r>
            <a:endParaRPr lang="cs-CZ" sz="12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6F81E9-D459-423C-AE89-0B9A5C34024E}" type="slidenum">
              <a:rPr lang="cs-CZ" smtClean="0"/>
              <a:t>15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173533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1" dirty="0" smtClean="0"/>
              <a:t>Stručný popis záměru:</a:t>
            </a:r>
          </a:p>
          <a:p>
            <a:endParaRPr lang="cs-CZ" sz="1200" dirty="0" smtClean="0"/>
          </a:p>
          <a:p>
            <a:pPr algn="just"/>
            <a:r>
              <a:rPr lang="cs-CZ" sz="1200" dirty="0" smtClean="0"/>
              <a:t>Předkládaným záměrem je výstavba nového </a:t>
            </a:r>
            <a:r>
              <a:rPr lang="cs-CZ" sz="1200" b="1" dirty="0" smtClean="0"/>
              <a:t>Street workout parku Sunflower</a:t>
            </a:r>
            <a:r>
              <a:rPr lang="cs-CZ" sz="1200" dirty="0" smtClean="0"/>
              <a:t>. </a:t>
            </a:r>
          </a:p>
          <a:p>
            <a:pPr algn="just"/>
            <a:r>
              <a:rPr lang="cs-CZ" sz="1200" dirty="0" smtClean="0"/>
              <a:t>Jedná se o místo pro kondiční cvičení a posilování ve venkovním prostoru určené pro obyvatele Zahradního města a případně i mládež z blízkého okolí.</a:t>
            </a:r>
          </a:p>
          <a:p>
            <a:pPr algn="just"/>
            <a:endParaRPr lang="cs-CZ" sz="1200" dirty="0" smtClean="0"/>
          </a:p>
          <a:p>
            <a:pPr algn="just"/>
            <a:r>
              <a:rPr lang="cs-CZ" sz="1200" dirty="0" smtClean="0"/>
              <a:t>Cvičiště bylo pojmenováno po výškové obytné budově, která nese název Slunečnice a je orientačním bodem pro pěší přístup na místo.</a:t>
            </a:r>
          </a:p>
          <a:p>
            <a:pPr algn="just"/>
            <a:endParaRPr lang="cs-CZ" sz="1200" dirty="0" smtClean="0"/>
          </a:p>
          <a:p>
            <a:pPr algn="just"/>
            <a:r>
              <a:rPr lang="cs-CZ" sz="1200" dirty="0" smtClean="0"/>
              <a:t>Zařízení pro cvičení je tvořeno ocelovou konstrukcí. Systém hrazd, bradel, žebříků a držáku na kruhy je spojen v harmonický celek pro posilování vlastní vahou.</a:t>
            </a:r>
          </a:p>
          <a:p>
            <a:pPr algn="just"/>
            <a:endParaRPr lang="cs-CZ" sz="1200" dirty="0" smtClean="0"/>
          </a:p>
          <a:p>
            <a:pPr algn="just"/>
            <a:r>
              <a:rPr lang="cs-CZ" sz="1200" dirty="0" smtClean="0"/>
              <a:t>Místo výstavby bylo vybráno na základě podmínek stanovených Městskou částí Praha 10 v rámci projektu Moje stopa.</a:t>
            </a:r>
          </a:p>
          <a:p>
            <a:pPr algn="just"/>
            <a:r>
              <a:rPr lang="cs-CZ" sz="1200" dirty="0" smtClean="0"/>
              <a:t>Záměr bude realizován za předpokladu zájmu a přímé podpory tohoto projektu obyvateli Zahradního města a Záběhlic. Financování bude zajištěno z participativního rozpočtu, v rámci kterého mohou obyvatelé určitého místa (města, obce, jejich částí) diskutovat a rozhodovat o využití části rozpočtu na konkrétní projekty.</a:t>
            </a:r>
          </a:p>
          <a:p>
            <a:pPr algn="just"/>
            <a:r>
              <a:rPr lang="cs-CZ" sz="1200" dirty="0" smtClean="0"/>
              <a:t>Projekt bude představen veřejnosti prostřednictvím internetových stránek.</a:t>
            </a:r>
            <a:endParaRPr lang="cs-CZ" sz="12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6F81E9-D459-423C-AE89-0B9A5C34024E}" type="slidenum">
              <a:rPr lang="cs-CZ" smtClean="0"/>
              <a:t>18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173533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1" dirty="0" smtClean="0"/>
              <a:t>Stručný popis záměru:</a:t>
            </a:r>
          </a:p>
          <a:p>
            <a:endParaRPr lang="cs-CZ" sz="1200" dirty="0" smtClean="0"/>
          </a:p>
          <a:p>
            <a:pPr algn="just"/>
            <a:r>
              <a:rPr lang="cs-CZ" sz="1200" dirty="0" smtClean="0"/>
              <a:t>Předkládaným záměrem je výstavba nového </a:t>
            </a:r>
            <a:r>
              <a:rPr lang="cs-CZ" sz="1200" b="1" dirty="0" smtClean="0"/>
              <a:t>Street workout parku Sunflower</a:t>
            </a:r>
            <a:r>
              <a:rPr lang="cs-CZ" sz="1200" dirty="0" smtClean="0"/>
              <a:t>. </a:t>
            </a:r>
          </a:p>
          <a:p>
            <a:pPr algn="just"/>
            <a:r>
              <a:rPr lang="cs-CZ" sz="1200" dirty="0" smtClean="0"/>
              <a:t>Jedná se o místo pro kondiční cvičení a posilování ve venkovním prostoru určené pro obyvatele Zahradního města a případně i mládež z blízkého okolí.</a:t>
            </a:r>
          </a:p>
          <a:p>
            <a:pPr algn="just"/>
            <a:endParaRPr lang="cs-CZ" sz="1200" dirty="0" smtClean="0"/>
          </a:p>
          <a:p>
            <a:pPr algn="just"/>
            <a:r>
              <a:rPr lang="cs-CZ" sz="1200" dirty="0" smtClean="0"/>
              <a:t>Cvičiště bylo pojmenováno po výškové obytné budově, která nese název Slunečnice a je orientačním bodem pro pěší přístup na místo.</a:t>
            </a:r>
          </a:p>
          <a:p>
            <a:pPr algn="just"/>
            <a:endParaRPr lang="cs-CZ" sz="1200" dirty="0" smtClean="0"/>
          </a:p>
          <a:p>
            <a:pPr algn="just"/>
            <a:r>
              <a:rPr lang="cs-CZ" sz="1200" dirty="0" smtClean="0"/>
              <a:t>Zařízení pro cvičení je tvořeno ocelovou konstrukcí. Systém hrazd, bradel, žebříků a držáku na kruhy je spojen v harmonický celek pro posilování vlastní vahou.</a:t>
            </a:r>
          </a:p>
          <a:p>
            <a:pPr algn="just"/>
            <a:endParaRPr lang="cs-CZ" sz="1200" dirty="0" smtClean="0"/>
          </a:p>
          <a:p>
            <a:pPr algn="just"/>
            <a:r>
              <a:rPr lang="cs-CZ" sz="1200" dirty="0" smtClean="0"/>
              <a:t>Místo výstavby bylo vybráno na základě podmínek stanovených Městskou částí Praha 10 v rámci projektu Moje stopa.</a:t>
            </a:r>
          </a:p>
          <a:p>
            <a:pPr algn="just"/>
            <a:r>
              <a:rPr lang="cs-CZ" sz="1200" dirty="0" smtClean="0"/>
              <a:t>Záměr bude realizován za předpokladu zájmu a přímé podpory tohoto projektu obyvateli Zahradního města a Záběhlic. Financování bude zajištěno z participativního rozpočtu, v rámci kterého mohou obyvatelé určitého místa (města, obce, jejich částí) diskutovat a rozhodovat o využití části rozpočtu na konkrétní projekty.</a:t>
            </a:r>
          </a:p>
          <a:p>
            <a:pPr algn="just"/>
            <a:r>
              <a:rPr lang="cs-CZ" sz="1200" dirty="0" smtClean="0"/>
              <a:t>Projekt bude představen veřejnosti prostřednictvím internetových stránek.</a:t>
            </a:r>
            <a:endParaRPr lang="cs-CZ" sz="12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6F81E9-D459-423C-AE89-0B9A5C34024E}" type="slidenum">
              <a:rPr lang="cs-CZ" smtClean="0"/>
              <a:t>20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17353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A2E57-EC2F-44CB-930F-A0FB1B492814}" type="datetimeFigureOut">
              <a:rPr lang="cs-CZ" smtClean="0"/>
              <a:t>21.1.2016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16B6C-528C-4543-A6C6-71EDE6776CDE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80815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A2E57-EC2F-44CB-930F-A0FB1B492814}" type="datetimeFigureOut">
              <a:rPr lang="cs-CZ" smtClean="0"/>
              <a:t>21.1.2016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16B6C-528C-4543-A6C6-71EDE6776CDE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86908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A2E57-EC2F-44CB-930F-A0FB1B492814}" type="datetimeFigureOut">
              <a:rPr lang="cs-CZ" smtClean="0"/>
              <a:t>21.1.2016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16B6C-528C-4543-A6C6-71EDE6776CDE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12294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A2E57-EC2F-44CB-930F-A0FB1B492814}" type="datetimeFigureOut">
              <a:rPr lang="cs-CZ" smtClean="0"/>
              <a:t>21.1.2016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16B6C-528C-4543-A6C6-71EDE6776CDE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64279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A2E57-EC2F-44CB-930F-A0FB1B492814}" type="datetimeFigureOut">
              <a:rPr lang="cs-CZ" smtClean="0"/>
              <a:t>21.1.2016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16B6C-528C-4543-A6C6-71EDE6776CDE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91025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A2E57-EC2F-44CB-930F-A0FB1B492814}" type="datetimeFigureOut">
              <a:rPr lang="cs-CZ" smtClean="0"/>
              <a:t>21.1.2016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16B6C-528C-4543-A6C6-71EDE6776CDE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09013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A2E57-EC2F-44CB-930F-A0FB1B492814}" type="datetimeFigureOut">
              <a:rPr lang="cs-CZ" smtClean="0"/>
              <a:t>21.1.2016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16B6C-528C-4543-A6C6-71EDE6776CDE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7714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A2E57-EC2F-44CB-930F-A0FB1B492814}" type="datetimeFigureOut">
              <a:rPr lang="cs-CZ" smtClean="0"/>
              <a:t>21.1.2016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16B6C-528C-4543-A6C6-71EDE6776CDE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261653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A2E57-EC2F-44CB-930F-A0FB1B492814}" type="datetimeFigureOut">
              <a:rPr lang="cs-CZ" smtClean="0"/>
              <a:t>21.1.2016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16B6C-528C-4543-A6C6-71EDE6776CDE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71646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A2E57-EC2F-44CB-930F-A0FB1B492814}" type="datetimeFigureOut">
              <a:rPr lang="cs-CZ" smtClean="0"/>
              <a:t>21.1.2016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16B6C-528C-4543-A6C6-71EDE6776CDE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862942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A2E57-EC2F-44CB-930F-A0FB1B492814}" type="datetimeFigureOut">
              <a:rPr lang="cs-CZ" smtClean="0"/>
              <a:t>21.1.2016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16B6C-528C-4543-A6C6-71EDE6776CDE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38316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77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AA2E57-EC2F-44CB-930F-A0FB1B492814}" type="datetimeFigureOut">
              <a:rPr lang="cs-CZ" smtClean="0"/>
              <a:t>21.1.2016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716B6C-528C-4543-A6C6-71EDE6776CDE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34791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890983" y="517562"/>
            <a:ext cx="8350363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3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Stencil" pitchFamily="82" charset="0"/>
                <a:ea typeface="Calibri" pitchFamily="34" charset="0"/>
                <a:cs typeface="Times New Roman" pitchFamily="18" charset="0"/>
              </a:rPr>
              <a:t>Street workout park </a:t>
            </a:r>
            <a:r>
              <a:rPr lang="cs-CZ" altLang="cs-CZ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0" lang="cs-CZ" altLang="cs-CZ" sz="3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Stencil" pitchFamily="82" charset="0"/>
                <a:ea typeface="Calibri" pitchFamily="34" charset="0"/>
                <a:cs typeface="Times New Roman" pitchFamily="18" charset="0"/>
              </a:rPr>
              <a:t>Sunflower</a:t>
            </a:r>
            <a:endParaRPr kumimoji="0" lang="cs-CZ" altLang="cs-CZ" sz="1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Obrázek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167" y="1179607"/>
            <a:ext cx="8070735" cy="5384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434936" y="5570421"/>
            <a:ext cx="332212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cs-CZ" b="1" dirty="0">
                <a:solidFill>
                  <a:schemeClr val="bg1"/>
                </a:solidFill>
              </a:rPr>
              <a:t>parc. č. 2225/185, k.ú. Záběhlice </a:t>
            </a:r>
            <a:endParaRPr kumimoji="0" lang="cs-CZ" altLang="cs-CZ" sz="1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Obrázek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669" y="5027613"/>
            <a:ext cx="1273790" cy="1085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011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944" y="1060052"/>
            <a:ext cx="9720000" cy="442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4133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252" y="570007"/>
            <a:ext cx="9720000" cy="5844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7928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552" y="570002"/>
            <a:ext cx="9720000" cy="5844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0070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151" y="514140"/>
            <a:ext cx="9720000" cy="5902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5584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537" y="590338"/>
            <a:ext cx="9720000" cy="577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758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559558" y="1072838"/>
            <a:ext cx="1112292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cs-CZ" sz="2000" dirty="0" smtClean="0">
              <a:solidFill>
                <a:schemeClr val="bg1"/>
              </a:solidFill>
            </a:endParaRPr>
          </a:p>
          <a:p>
            <a:pPr algn="just"/>
            <a:endParaRPr lang="cs-CZ" sz="2000" dirty="0">
              <a:solidFill>
                <a:schemeClr val="bg1"/>
              </a:solidFill>
            </a:endParaRPr>
          </a:p>
          <a:p>
            <a:pPr algn="just"/>
            <a:endParaRPr lang="cs-CZ" sz="2000" dirty="0" smtClean="0">
              <a:solidFill>
                <a:schemeClr val="bg1"/>
              </a:solidFill>
            </a:endParaRPr>
          </a:p>
          <a:p>
            <a:pPr algn="just"/>
            <a:endParaRPr lang="cs-CZ" sz="2000" dirty="0">
              <a:solidFill>
                <a:schemeClr val="bg1"/>
              </a:solidFill>
            </a:endParaRPr>
          </a:p>
          <a:p>
            <a:pPr algn="ctr"/>
            <a:r>
              <a:rPr lang="cs-CZ" sz="3600" dirty="0">
                <a:solidFill>
                  <a:schemeClr val="bg1"/>
                </a:solidFill>
              </a:rPr>
              <a:t>V poslední době na území Prahy vznikla a nově vznikají nová dětská hřiště i venkovní posilovny pro </a:t>
            </a:r>
            <a:r>
              <a:rPr lang="cs-CZ" sz="3600" dirty="0" smtClean="0">
                <a:solidFill>
                  <a:schemeClr val="bg1"/>
                </a:solidFill>
              </a:rPr>
              <a:t>seniory</a:t>
            </a:r>
            <a:r>
              <a:rPr lang="cs-CZ" sz="3600" dirty="0">
                <a:solidFill>
                  <a:schemeClr val="bg1"/>
                </a:solidFill>
              </a:rPr>
              <a:t>.</a:t>
            </a:r>
            <a:endParaRPr lang="cs-CZ" sz="3600" dirty="0" smtClean="0">
              <a:solidFill>
                <a:schemeClr val="bg1"/>
              </a:solidFill>
            </a:endParaRPr>
          </a:p>
          <a:p>
            <a:pPr algn="just"/>
            <a:endParaRPr lang="cs-CZ" sz="2000" dirty="0">
              <a:solidFill>
                <a:schemeClr val="bg1"/>
              </a:solidFill>
            </a:endParaRPr>
          </a:p>
          <a:p>
            <a:endParaRPr lang="cs-CZ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595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368" y="984206"/>
            <a:ext cx="9695033" cy="309647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367" y="4258898"/>
            <a:ext cx="4692599" cy="236066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800" y="4258898"/>
            <a:ext cx="4692601" cy="2360665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3088505" y="269121"/>
            <a:ext cx="59667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cs-CZ" sz="2800" b="1" dirty="0" smtClean="0">
                <a:solidFill>
                  <a:schemeClr val="bg1"/>
                </a:solidFill>
              </a:rPr>
              <a:t>Venkovní </a:t>
            </a:r>
            <a:r>
              <a:rPr lang="cs-CZ" sz="2800" b="1" dirty="0">
                <a:solidFill>
                  <a:schemeClr val="bg1"/>
                </a:solidFill>
              </a:rPr>
              <a:t>posilovny pro </a:t>
            </a:r>
            <a:r>
              <a:rPr lang="cs-CZ" sz="2800" b="1" dirty="0" smtClean="0">
                <a:solidFill>
                  <a:schemeClr val="bg1"/>
                </a:solidFill>
              </a:rPr>
              <a:t>seniory v Praze</a:t>
            </a:r>
            <a:endParaRPr lang="cs-CZ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7958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809" y="850501"/>
            <a:ext cx="9720000" cy="5851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088505" y="269121"/>
            <a:ext cx="59667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cs-CZ" sz="2800" b="1" dirty="0" smtClean="0">
                <a:solidFill>
                  <a:schemeClr val="bg1"/>
                </a:solidFill>
              </a:rPr>
              <a:t>Venkovní </a:t>
            </a:r>
            <a:r>
              <a:rPr lang="cs-CZ" sz="2800" b="1" dirty="0">
                <a:solidFill>
                  <a:schemeClr val="bg1"/>
                </a:solidFill>
              </a:rPr>
              <a:t>posilovny pro </a:t>
            </a:r>
            <a:r>
              <a:rPr lang="cs-CZ" sz="2800" b="1" dirty="0" smtClean="0">
                <a:solidFill>
                  <a:schemeClr val="bg1"/>
                </a:solidFill>
              </a:rPr>
              <a:t>seniory v Praze</a:t>
            </a:r>
            <a:endParaRPr lang="cs-CZ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998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559558" y="1796182"/>
            <a:ext cx="11122926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cs-CZ" sz="2000" dirty="0">
              <a:solidFill>
                <a:schemeClr val="bg1"/>
              </a:solidFill>
            </a:endParaRPr>
          </a:p>
          <a:p>
            <a:pPr algn="ctr"/>
            <a:r>
              <a:rPr lang="cs-CZ" sz="3600" dirty="0">
                <a:solidFill>
                  <a:schemeClr val="bg1"/>
                </a:solidFill>
              </a:rPr>
              <a:t>A</a:t>
            </a:r>
            <a:r>
              <a:rPr lang="cs-CZ" sz="3600" dirty="0" smtClean="0">
                <a:solidFill>
                  <a:schemeClr val="bg1"/>
                </a:solidFill>
              </a:rPr>
              <a:t>však </a:t>
            </a:r>
            <a:r>
              <a:rPr lang="cs-CZ" sz="3600" dirty="0">
                <a:solidFill>
                  <a:schemeClr val="bg1"/>
                </a:solidFill>
              </a:rPr>
              <a:t>místa vhodná pro věkovou skupinu </a:t>
            </a:r>
            <a:endParaRPr lang="cs-CZ" sz="3600" dirty="0" smtClean="0">
              <a:solidFill>
                <a:schemeClr val="bg1"/>
              </a:solidFill>
            </a:endParaRPr>
          </a:p>
          <a:p>
            <a:pPr algn="ctr"/>
            <a:r>
              <a:rPr lang="cs-CZ" sz="3600" dirty="0" smtClean="0">
                <a:solidFill>
                  <a:schemeClr val="bg1"/>
                </a:solidFill>
              </a:rPr>
              <a:t>15-60 </a:t>
            </a:r>
            <a:r>
              <a:rPr lang="cs-CZ" sz="3600" dirty="0">
                <a:solidFill>
                  <a:schemeClr val="bg1"/>
                </a:solidFill>
              </a:rPr>
              <a:t>let stále </a:t>
            </a:r>
            <a:r>
              <a:rPr lang="cs-CZ" sz="3600" dirty="0" smtClean="0">
                <a:solidFill>
                  <a:schemeClr val="bg1"/>
                </a:solidFill>
              </a:rPr>
              <a:t>chybí!!! </a:t>
            </a:r>
          </a:p>
          <a:p>
            <a:pPr algn="just"/>
            <a:endParaRPr lang="cs-CZ" sz="2000" dirty="0" smtClean="0">
              <a:solidFill>
                <a:schemeClr val="bg1"/>
              </a:solidFill>
            </a:endParaRPr>
          </a:p>
          <a:p>
            <a:pPr algn="just"/>
            <a:endParaRPr lang="cs-CZ" sz="2000" dirty="0">
              <a:solidFill>
                <a:schemeClr val="bg1"/>
              </a:solidFill>
            </a:endParaRPr>
          </a:p>
          <a:p>
            <a:endParaRPr lang="cs-CZ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680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013" y="900752"/>
            <a:ext cx="6291519" cy="5590464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3656019" y="325862"/>
            <a:ext cx="47936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cs-CZ" sz="2800" b="1" dirty="0" smtClean="0">
                <a:solidFill>
                  <a:schemeClr val="bg1"/>
                </a:solidFill>
              </a:rPr>
              <a:t>Venkovní fitness hřiště v Praze</a:t>
            </a:r>
            <a:endParaRPr lang="cs-CZ" sz="2800" b="1" dirty="0">
              <a:solidFill>
                <a:schemeClr val="bg1"/>
              </a:solidFill>
            </a:endParaRPr>
          </a:p>
        </p:txBody>
      </p:sp>
      <p:sp>
        <p:nvSpPr>
          <p:cNvPr id="4" name="Ovál 3"/>
          <p:cNvSpPr/>
          <p:nvPr/>
        </p:nvSpPr>
        <p:spPr>
          <a:xfrm>
            <a:off x="6052829" y="4940490"/>
            <a:ext cx="545910" cy="545910"/>
          </a:xfrm>
          <a:prstGeom prst="ellipse">
            <a:avLst/>
          </a:prstGeom>
          <a:solidFill>
            <a:srgbClr val="FF0000">
              <a:alpha val="14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166378" y="5486400"/>
            <a:ext cx="43188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b="0" i="0" u="none" strike="noStrike" cap="none" normalizeH="0" baseline="0" dirty="0" smtClean="0">
                <a:ln>
                  <a:noFill/>
                </a:ln>
                <a:effectLst/>
                <a:latin typeface="Stencil" pitchFamily="82" charset="0"/>
                <a:ea typeface="Calibri" pitchFamily="34" charset="0"/>
                <a:cs typeface="Times New Roman" pitchFamily="18" charset="0"/>
              </a:rPr>
              <a:t>Street workout park </a:t>
            </a:r>
            <a:r>
              <a:rPr lang="cs-CZ" altLang="cs-CZ" dirty="0" smtClean="0">
                <a:latin typeface="Arial" pitchFamily="34" charset="0"/>
                <a:cs typeface="Arial" pitchFamily="34" charset="0"/>
              </a:rPr>
              <a:t> </a:t>
            </a:r>
            <a:r>
              <a:rPr kumimoji="0" lang="cs-CZ" altLang="cs-CZ" b="0" i="0" u="none" strike="noStrike" cap="none" normalizeH="0" baseline="0" dirty="0" smtClean="0">
                <a:ln>
                  <a:noFill/>
                </a:ln>
                <a:effectLst/>
                <a:latin typeface="Stencil" pitchFamily="82" charset="0"/>
                <a:ea typeface="Calibri" pitchFamily="34" charset="0"/>
                <a:cs typeface="Times New Roman" pitchFamily="18" charset="0"/>
              </a:rPr>
              <a:t>Sunflower</a:t>
            </a:r>
            <a:endParaRPr kumimoji="0" lang="cs-CZ" altLang="cs-CZ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5794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968" y="0"/>
            <a:ext cx="105591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086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559558" y="335846"/>
            <a:ext cx="11122926" cy="7140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cs-CZ" sz="2000" dirty="0" smtClean="0">
              <a:solidFill>
                <a:schemeClr val="bg1"/>
              </a:solidFill>
            </a:endParaRPr>
          </a:p>
          <a:p>
            <a:pPr algn="ctr"/>
            <a:endParaRPr lang="cs-CZ" sz="2000" dirty="0">
              <a:solidFill>
                <a:schemeClr val="bg1"/>
              </a:solidFill>
            </a:endParaRPr>
          </a:p>
          <a:p>
            <a:pPr algn="just"/>
            <a:endParaRPr lang="cs-CZ" sz="2000" dirty="0">
              <a:solidFill>
                <a:schemeClr val="bg1"/>
              </a:solidFill>
            </a:endParaRPr>
          </a:p>
          <a:p>
            <a:pPr algn="ctr"/>
            <a:r>
              <a:rPr lang="cs-CZ" sz="2800" dirty="0" smtClean="0">
                <a:solidFill>
                  <a:schemeClr val="bg1"/>
                </a:solidFill>
              </a:rPr>
              <a:t>Z</a:t>
            </a:r>
            <a:r>
              <a:rPr lang="cs-CZ" sz="2800" dirty="0">
                <a:solidFill>
                  <a:schemeClr val="bg1"/>
                </a:solidFill>
              </a:rPr>
              <a:t> tohoto důvodu navrhuji vybudování </a:t>
            </a:r>
            <a:endParaRPr lang="cs-CZ" sz="2800" dirty="0" smtClean="0">
              <a:solidFill>
                <a:schemeClr val="bg1"/>
              </a:solidFill>
            </a:endParaRPr>
          </a:p>
          <a:p>
            <a:pPr algn="ctr"/>
            <a:endParaRPr lang="cs-CZ" sz="2800" dirty="0" smtClean="0">
              <a:solidFill>
                <a:schemeClr val="bg1"/>
              </a:solidFill>
            </a:endParaRPr>
          </a:p>
          <a:p>
            <a:pPr algn="ctr"/>
            <a:r>
              <a:rPr lang="cs-CZ" sz="5400" b="1" dirty="0" smtClean="0">
                <a:solidFill>
                  <a:srgbClr val="FF0000"/>
                </a:solidFill>
              </a:rPr>
              <a:t>street </a:t>
            </a:r>
            <a:r>
              <a:rPr lang="cs-CZ" sz="5400" b="1" dirty="0">
                <a:solidFill>
                  <a:srgbClr val="FF0000"/>
                </a:solidFill>
              </a:rPr>
              <a:t>workout </a:t>
            </a:r>
            <a:r>
              <a:rPr lang="cs-CZ" sz="5400" b="1" dirty="0" smtClean="0">
                <a:solidFill>
                  <a:srgbClr val="FF0000"/>
                </a:solidFill>
              </a:rPr>
              <a:t>parku</a:t>
            </a:r>
            <a:r>
              <a:rPr lang="cs-CZ" sz="5400" b="1" dirty="0">
                <a:solidFill>
                  <a:srgbClr val="FF0000"/>
                </a:solidFill>
              </a:rPr>
              <a:t> </a:t>
            </a:r>
            <a:endParaRPr lang="cs-CZ" sz="5400" b="1" dirty="0" smtClean="0">
              <a:solidFill>
                <a:srgbClr val="FF0000"/>
              </a:solidFill>
            </a:endParaRPr>
          </a:p>
          <a:p>
            <a:pPr algn="ctr"/>
            <a:r>
              <a:rPr lang="cs-CZ" sz="2800" dirty="0" smtClean="0">
                <a:solidFill>
                  <a:schemeClr val="bg1"/>
                </a:solidFill>
              </a:rPr>
              <a:t>(venkovního </a:t>
            </a:r>
            <a:r>
              <a:rPr lang="cs-CZ" sz="2800" dirty="0">
                <a:solidFill>
                  <a:schemeClr val="bg1"/>
                </a:solidFill>
              </a:rPr>
              <a:t>fitness </a:t>
            </a:r>
            <a:r>
              <a:rPr lang="cs-CZ" sz="2800" dirty="0" smtClean="0">
                <a:solidFill>
                  <a:schemeClr val="bg1"/>
                </a:solidFill>
              </a:rPr>
              <a:t>hřiště)</a:t>
            </a:r>
          </a:p>
          <a:p>
            <a:pPr algn="ctr"/>
            <a:endParaRPr lang="cs-CZ" sz="2800" dirty="0" smtClean="0">
              <a:solidFill>
                <a:schemeClr val="bg1"/>
              </a:solidFill>
            </a:endParaRPr>
          </a:p>
          <a:p>
            <a:pPr algn="ctr"/>
            <a:endParaRPr lang="cs-CZ" sz="2800" dirty="0" smtClean="0">
              <a:solidFill>
                <a:schemeClr val="bg1"/>
              </a:solidFill>
            </a:endParaRPr>
          </a:p>
          <a:p>
            <a:pPr algn="ctr"/>
            <a:r>
              <a:rPr lang="cs-CZ" sz="2800" dirty="0" smtClean="0">
                <a:solidFill>
                  <a:srgbClr val="FFFF00"/>
                </a:solidFill>
              </a:rPr>
              <a:t>pro </a:t>
            </a:r>
            <a:r>
              <a:rPr lang="cs-CZ" sz="2800" dirty="0">
                <a:solidFill>
                  <a:srgbClr val="FFFF00"/>
                </a:solidFill>
              </a:rPr>
              <a:t>aktivní využití volného času mládeže a </a:t>
            </a:r>
            <a:r>
              <a:rPr lang="cs-CZ" sz="2800" dirty="0" smtClean="0">
                <a:solidFill>
                  <a:srgbClr val="FFFF00"/>
                </a:solidFill>
              </a:rPr>
              <a:t>dospělých</a:t>
            </a:r>
          </a:p>
          <a:p>
            <a:pPr algn="ctr"/>
            <a:r>
              <a:rPr lang="cs-CZ" sz="2800" dirty="0" smtClean="0">
                <a:solidFill>
                  <a:schemeClr val="bg1"/>
                </a:solidFill>
              </a:rPr>
              <a:t>ve </a:t>
            </a:r>
            <a:r>
              <a:rPr lang="cs-CZ" sz="2800" dirty="0">
                <a:solidFill>
                  <a:schemeClr val="bg1"/>
                </a:solidFill>
              </a:rPr>
              <a:t>venkovním </a:t>
            </a:r>
            <a:r>
              <a:rPr lang="cs-CZ" sz="2800" dirty="0" smtClean="0">
                <a:solidFill>
                  <a:schemeClr val="bg1"/>
                </a:solidFill>
              </a:rPr>
              <a:t>prostředí.</a:t>
            </a:r>
          </a:p>
          <a:p>
            <a:pPr algn="just"/>
            <a:endParaRPr lang="cs-CZ" sz="2800" dirty="0" smtClean="0">
              <a:solidFill>
                <a:schemeClr val="bg1"/>
              </a:solidFill>
            </a:endParaRPr>
          </a:p>
          <a:p>
            <a:pPr algn="just"/>
            <a:endParaRPr lang="cs-CZ" sz="2800" dirty="0">
              <a:solidFill>
                <a:schemeClr val="bg1"/>
              </a:solidFill>
            </a:endParaRPr>
          </a:p>
          <a:p>
            <a:pPr algn="just"/>
            <a:endParaRPr lang="cs-CZ" sz="2400" dirty="0" smtClean="0">
              <a:solidFill>
                <a:schemeClr val="bg1"/>
              </a:solidFill>
            </a:endParaRPr>
          </a:p>
          <a:p>
            <a:pPr algn="just"/>
            <a:endParaRPr lang="cs-CZ" sz="2400" dirty="0">
              <a:solidFill>
                <a:schemeClr val="bg1"/>
              </a:solidFill>
            </a:endParaRPr>
          </a:p>
          <a:p>
            <a:pPr algn="just"/>
            <a:endParaRPr lang="cs-CZ" sz="2400" dirty="0">
              <a:solidFill>
                <a:schemeClr val="bg1"/>
              </a:solidFill>
            </a:endParaRPr>
          </a:p>
          <a:p>
            <a:endParaRPr lang="cs-CZ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072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volta-moje stop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5245" y="313899"/>
            <a:ext cx="11008057" cy="6115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937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261025" y="3704645"/>
            <a:ext cx="56919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4800" b="1" dirty="0" smtClean="0">
                <a:solidFill>
                  <a:schemeClr val="bg1"/>
                </a:solidFill>
              </a:rPr>
              <a:t>Děkuji za pozornost</a:t>
            </a:r>
            <a:endParaRPr lang="cs-CZ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315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310" y="1105468"/>
            <a:ext cx="8966580" cy="531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319152" y="445768"/>
            <a:ext cx="51550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2800" b="1" dirty="0">
                <a:solidFill>
                  <a:schemeClr val="bg1"/>
                </a:solidFill>
              </a:rPr>
              <a:t>Návrh technického řešení </a:t>
            </a:r>
            <a:r>
              <a:rPr lang="cs-CZ" sz="2800" b="1" dirty="0" smtClean="0">
                <a:solidFill>
                  <a:schemeClr val="bg1"/>
                </a:solidFill>
              </a:rPr>
              <a:t>záměru</a:t>
            </a:r>
            <a:endParaRPr lang="cs-CZ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147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559558" y="335846"/>
            <a:ext cx="11122926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cs-CZ" dirty="0" smtClean="0">
              <a:solidFill>
                <a:schemeClr val="bg1"/>
              </a:solidFill>
            </a:endParaRPr>
          </a:p>
          <a:p>
            <a:pPr algn="just"/>
            <a:r>
              <a:rPr lang="cs-CZ" dirty="0" smtClean="0">
                <a:solidFill>
                  <a:schemeClr val="bg1"/>
                </a:solidFill>
              </a:rPr>
              <a:t>Podkladem  pro  umístění  ocelové  konstrukce  je  betonová  deska  pokrytá  speciální  dopadovou  plochou    (EPDM)</a:t>
            </a:r>
          </a:p>
          <a:p>
            <a:pPr algn="just"/>
            <a:r>
              <a:rPr lang="cs-CZ" dirty="0" smtClean="0">
                <a:solidFill>
                  <a:schemeClr val="bg1"/>
                </a:solidFill>
              </a:rPr>
              <a:t>s</a:t>
            </a:r>
            <a:r>
              <a:rPr lang="cs-CZ" dirty="0">
                <a:solidFill>
                  <a:schemeClr val="bg1"/>
                </a:solidFill>
              </a:rPr>
              <a:t> rozměry 10,5 x 13 metrů a sílou 14 mm.</a:t>
            </a:r>
          </a:p>
          <a:p>
            <a:pPr algn="just"/>
            <a:r>
              <a:rPr lang="cs-CZ" dirty="0">
                <a:solidFill>
                  <a:schemeClr val="bg1"/>
                </a:solidFill>
              </a:rPr>
              <a:t> </a:t>
            </a:r>
          </a:p>
          <a:p>
            <a:pPr algn="just"/>
            <a:r>
              <a:rPr lang="cs-CZ" dirty="0">
                <a:solidFill>
                  <a:schemeClr val="bg1"/>
                </a:solidFill>
              </a:rPr>
              <a:t>Ocelová konstrukce je tvořena následujícími segmenty:</a:t>
            </a:r>
          </a:p>
          <a:p>
            <a:pPr lvl="0" algn="just"/>
            <a:r>
              <a:rPr lang="cs-CZ" dirty="0">
                <a:solidFill>
                  <a:schemeClr val="bg1"/>
                </a:solidFill>
              </a:rPr>
              <a:t>7x jednoduchá hrazda v různých výškách</a:t>
            </a:r>
          </a:p>
          <a:p>
            <a:pPr lvl="0" algn="just"/>
            <a:r>
              <a:rPr lang="cs-CZ" dirty="0">
                <a:solidFill>
                  <a:schemeClr val="bg1"/>
                </a:solidFill>
              </a:rPr>
              <a:t>2x dlouhá hrazda</a:t>
            </a:r>
          </a:p>
          <a:p>
            <a:pPr lvl="0" algn="just"/>
            <a:r>
              <a:rPr lang="cs-CZ" dirty="0">
                <a:solidFill>
                  <a:schemeClr val="bg1"/>
                </a:solidFill>
              </a:rPr>
              <a:t>trojitá hrazda</a:t>
            </a:r>
          </a:p>
          <a:p>
            <a:pPr lvl="0" algn="just"/>
            <a:r>
              <a:rPr lang="cs-CZ" dirty="0">
                <a:solidFill>
                  <a:schemeClr val="bg1"/>
                </a:solidFill>
              </a:rPr>
              <a:t>designová negativní hrazda</a:t>
            </a:r>
          </a:p>
          <a:p>
            <a:pPr lvl="0" algn="just"/>
            <a:r>
              <a:rPr lang="cs-CZ" dirty="0">
                <a:solidFill>
                  <a:schemeClr val="bg1"/>
                </a:solidFill>
              </a:rPr>
              <a:t>dvojitá freestylová bradla</a:t>
            </a:r>
          </a:p>
          <a:p>
            <a:pPr lvl="0" algn="just"/>
            <a:r>
              <a:rPr lang="cs-CZ" dirty="0">
                <a:solidFill>
                  <a:schemeClr val="bg1"/>
                </a:solidFill>
              </a:rPr>
              <a:t>2x držák na kruhy</a:t>
            </a:r>
          </a:p>
          <a:p>
            <a:pPr lvl="0" algn="just"/>
            <a:r>
              <a:rPr lang="cs-CZ" dirty="0">
                <a:solidFill>
                  <a:schemeClr val="bg1"/>
                </a:solidFill>
              </a:rPr>
              <a:t>žebřiny</a:t>
            </a:r>
          </a:p>
          <a:p>
            <a:pPr lvl="0" algn="just"/>
            <a:r>
              <a:rPr lang="cs-CZ" dirty="0">
                <a:solidFill>
                  <a:schemeClr val="bg1"/>
                </a:solidFill>
              </a:rPr>
              <a:t>žebřík</a:t>
            </a:r>
          </a:p>
          <a:p>
            <a:pPr lvl="0" algn="just"/>
            <a:r>
              <a:rPr lang="cs-CZ" dirty="0">
                <a:solidFill>
                  <a:schemeClr val="bg1"/>
                </a:solidFill>
              </a:rPr>
              <a:t>2x šikmý žebřík</a:t>
            </a:r>
          </a:p>
          <a:p>
            <a:pPr lvl="0" algn="just"/>
            <a:r>
              <a:rPr lang="cs-CZ" dirty="0">
                <a:solidFill>
                  <a:schemeClr val="bg1"/>
                </a:solidFill>
              </a:rPr>
              <a:t>tyč na pole dance</a:t>
            </a:r>
          </a:p>
          <a:p>
            <a:pPr lvl="0" algn="just"/>
            <a:r>
              <a:rPr lang="cs-CZ" dirty="0">
                <a:solidFill>
                  <a:schemeClr val="bg1"/>
                </a:solidFill>
              </a:rPr>
              <a:t>2x šikmá noha s hrazdou</a:t>
            </a:r>
          </a:p>
          <a:p>
            <a:pPr algn="just"/>
            <a:r>
              <a:rPr lang="cs-CZ" dirty="0">
                <a:solidFill>
                  <a:schemeClr val="bg1"/>
                </a:solidFill>
              </a:rPr>
              <a:t> </a:t>
            </a:r>
          </a:p>
          <a:p>
            <a:pPr algn="just"/>
            <a:r>
              <a:rPr lang="cs-CZ" dirty="0">
                <a:solidFill>
                  <a:schemeClr val="bg1"/>
                </a:solidFill>
              </a:rPr>
              <a:t>Maximální výška konstrukce je 3 215 mm.</a:t>
            </a:r>
          </a:p>
          <a:p>
            <a:pPr algn="just"/>
            <a:r>
              <a:rPr lang="cs-CZ" dirty="0">
                <a:solidFill>
                  <a:schemeClr val="bg1"/>
                </a:solidFill>
              </a:rPr>
              <a:t>Součástí cvičiště je lavička s bradly umístěná u konstrukce na dopadové ploše. Navrženo je modro-růžové barevné provedení, které bude plnit funkci nejen estetickou, ale bude i přitažlivé zejména pro věkovou skupinu dospívající mládeže.</a:t>
            </a:r>
          </a:p>
          <a:p>
            <a:pPr algn="just"/>
            <a:r>
              <a:rPr lang="cs-CZ" sz="1600" dirty="0">
                <a:solidFill>
                  <a:schemeClr val="bg1"/>
                </a:solidFill>
              </a:rPr>
              <a:t> </a:t>
            </a:r>
          </a:p>
          <a:p>
            <a:endParaRPr lang="cs-CZ" sz="2000" dirty="0">
              <a:solidFill>
                <a:schemeClr val="bg1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322" y="1537355"/>
            <a:ext cx="5288508" cy="3227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948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164" y="1255597"/>
            <a:ext cx="10800000" cy="4649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4187075" y="364657"/>
            <a:ext cx="38361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chemeClr val="bg1"/>
                </a:solidFill>
              </a:rPr>
              <a:t>Situace umístění záměru</a:t>
            </a:r>
          </a:p>
        </p:txBody>
      </p:sp>
    </p:spTree>
    <p:extLst>
      <p:ext uri="{BB962C8B-B14F-4D97-AF65-F5344CB8AC3E}">
        <p14:creationId xmlns:p14="http://schemas.microsoft.com/office/powerpoint/2010/main" val="349581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002" y="764280"/>
            <a:ext cx="9720000" cy="5573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758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296" y="1011640"/>
            <a:ext cx="9720000" cy="546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848434" y="321691"/>
            <a:ext cx="106589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chemeClr val="bg1"/>
                </a:solidFill>
              </a:rPr>
              <a:t>Majetkoprávní mapa </a:t>
            </a:r>
            <a:r>
              <a:rPr lang="cs-CZ" sz="2800" b="1" dirty="0" smtClean="0">
                <a:solidFill>
                  <a:schemeClr val="bg1"/>
                </a:solidFill>
              </a:rPr>
              <a:t>se </a:t>
            </a:r>
            <a:r>
              <a:rPr lang="cs-CZ" sz="2800" b="1" dirty="0">
                <a:solidFill>
                  <a:schemeClr val="bg1"/>
                </a:solidFill>
              </a:rPr>
              <a:t>zakreslením umístění záměru</a:t>
            </a:r>
          </a:p>
        </p:txBody>
      </p:sp>
    </p:spTree>
    <p:extLst>
      <p:ext uri="{BB962C8B-B14F-4D97-AF65-F5344CB8AC3E}">
        <p14:creationId xmlns:p14="http://schemas.microsoft.com/office/powerpoint/2010/main" val="3596934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052" y="992518"/>
            <a:ext cx="9720000" cy="5077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739250" y="321691"/>
            <a:ext cx="106589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chemeClr val="bg1"/>
                </a:solidFill>
              </a:rPr>
              <a:t>O</a:t>
            </a:r>
            <a:r>
              <a:rPr lang="cs-CZ" sz="2800" b="1" dirty="0" smtClean="0">
                <a:solidFill>
                  <a:schemeClr val="bg1"/>
                </a:solidFill>
              </a:rPr>
              <a:t>rtofotomapa </a:t>
            </a:r>
            <a:r>
              <a:rPr lang="cs-CZ" sz="2800" b="1" dirty="0">
                <a:solidFill>
                  <a:schemeClr val="bg1"/>
                </a:solidFill>
              </a:rPr>
              <a:t>se zakreslením umístění záměru</a:t>
            </a:r>
          </a:p>
        </p:txBody>
      </p:sp>
    </p:spTree>
    <p:extLst>
      <p:ext uri="{BB962C8B-B14F-4D97-AF65-F5344CB8AC3E}">
        <p14:creationId xmlns:p14="http://schemas.microsoft.com/office/powerpoint/2010/main" val="169110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589" y="1078460"/>
            <a:ext cx="9720000" cy="4409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4155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157</Words>
  <Application>Microsoft Office PowerPoint</Application>
  <PresentationFormat>Vlastní</PresentationFormat>
  <Paragraphs>108</Paragraphs>
  <Slides>22</Slides>
  <Notes>5</Notes>
  <HiddenSlides>0</HiddenSlides>
  <MMClips>1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23" baseType="lpstr"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Městská část Praha 10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Vávrová Kateřina DiS. (ÚMČ Praha 10)</dc:creator>
  <cp:lastModifiedBy>Roman</cp:lastModifiedBy>
  <cp:revision>25</cp:revision>
  <dcterms:created xsi:type="dcterms:W3CDTF">2016-01-07T15:25:51Z</dcterms:created>
  <dcterms:modified xsi:type="dcterms:W3CDTF">2016-01-21T15:40:25Z</dcterms:modified>
</cp:coreProperties>
</file>