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4" r:id="rId10"/>
    <p:sldId id="271" r:id="rId11"/>
    <p:sldId id="272" r:id="rId12"/>
    <p:sldId id="273" r:id="rId13"/>
    <p:sldId id="274" r:id="rId14"/>
    <p:sldId id="275" r:id="rId15"/>
    <p:sldId id="276" r:id="rId16"/>
    <p:sldId id="263" r:id="rId17"/>
    <p:sldId id="265" r:id="rId18"/>
    <p:sldId id="266" r:id="rId19"/>
    <p:sldId id="267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Roboto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851944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0281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5797838" y="6742692"/>
            <a:ext cx="4434999" cy="35496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C34B361-FCA5-476F-BFFB-03F535EF649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19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038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423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458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20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110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6802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667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4744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0659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375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7549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254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10995299" y="5661233"/>
            <a:ext cx="1196700" cy="1196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10995299" y="5661166"/>
            <a:ext cx="1196700" cy="11967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520700" y="2425700"/>
            <a:ext cx="10962899" cy="1244700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520700" y="3718840"/>
            <a:ext cx="10962899" cy="577199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11364721" y="6260830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634000" y="1678033"/>
            <a:ext cx="10962899" cy="2618099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34000" y="4406166"/>
            <a:ext cx="10962899" cy="17343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1364721" y="6260830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11364721" y="6260830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14600" y="2753800"/>
            <a:ext cx="10962899" cy="1350300"/>
          </a:xfrm>
          <a:prstGeom prst="rect">
            <a:avLst/>
          </a:prstGeom>
        </p:spPr>
        <p:txBody>
          <a:bodyPr lIns="121900" tIns="121900" rIns="121900" bIns="121900" anchor="ctr" anchorCtr="0"/>
          <a:lstStyle>
            <a:lvl1pPr lvl="0">
              <a:spcBef>
                <a:spcPts val="0"/>
              </a:spcBef>
              <a:buSzPct val="100000"/>
              <a:defRPr sz="5600"/>
            </a:lvl1pPr>
            <a:lvl2pPr lvl="1">
              <a:spcBef>
                <a:spcPts val="0"/>
              </a:spcBef>
              <a:buSzPct val="100000"/>
              <a:defRPr sz="5600"/>
            </a:lvl2pPr>
            <a:lvl3pPr lvl="2">
              <a:spcBef>
                <a:spcPts val="0"/>
              </a:spcBef>
              <a:buSzPct val="100000"/>
              <a:defRPr sz="5600"/>
            </a:lvl3pPr>
            <a:lvl4pPr lvl="3">
              <a:spcBef>
                <a:spcPts val="0"/>
              </a:spcBef>
              <a:buSzPct val="100000"/>
              <a:defRPr sz="5600"/>
            </a:lvl4pPr>
            <a:lvl5pPr lvl="4">
              <a:spcBef>
                <a:spcPts val="0"/>
              </a:spcBef>
              <a:buSzPct val="100000"/>
              <a:defRPr sz="5600"/>
            </a:lvl5pPr>
            <a:lvl6pPr lvl="5">
              <a:spcBef>
                <a:spcPts val="0"/>
              </a:spcBef>
              <a:buSzPct val="100000"/>
              <a:defRPr sz="5600"/>
            </a:lvl6pPr>
            <a:lvl7pPr lvl="6">
              <a:spcBef>
                <a:spcPts val="0"/>
              </a:spcBef>
              <a:buSzPct val="100000"/>
              <a:defRPr sz="5600"/>
            </a:lvl7pPr>
            <a:lvl8pPr lvl="7">
              <a:spcBef>
                <a:spcPts val="0"/>
              </a:spcBef>
              <a:buSzPct val="100000"/>
              <a:defRPr sz="5600"/>
            </a:lvl8pPr>
            <a:lvl9pPr lvl="8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11364721" y="6260830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2247899"/>
            <a:ext cx="12192000" cy="461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2248000"/>
            <a:ext cx="12192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9200" y="984966"/>
            <a:ext cx="10962899" cy="1023599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29200" y="2558766"/>
            <a:ext cx="10962899" cy="3613499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364721" y="6260830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2247899"/>
            <a:ext cx="12192000" cy="461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2248000"/>
            <a:ext cx="12192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629200" y="984966"/>
            <a:ext cx="10962899" cy="1023599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099" cy="3613499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099" cy="3613499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364721" y="6260830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875099"/>
            <a:ext cx="12192000" cy="598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875133"/>
            <a:ext cx="12192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699" cy="803699"/>
          </a:xfrm>
          <a:prstGeom prst="rect">
            <a:avLst/>
          </a:prstGeom>
        </p:spPr>
        <p:txBody>
          <a:bodyPr lIns="121900" tIns="121900" rIns="121900" bIns="121900" anchor="ctr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1364721" y="6260830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4368800" y="33"/>
            <a:ext cx="78231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1012249" y="3356549"/>
            <a:ext cx="6858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01436" y="477066"/>
            <a:ext cx="3744000" cy="1271100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11364721" y="6260830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653666" y="651000"/>
            <a:ext cx="8302800" cy="5454299"/>
          </a:xfrm>
          <a:prstGeom prst="rect">
            <a:avLst/>
          </a:prstGeom>
        </p:spPr>
        <p:txBody>
          <a:bodyPr lIns="121900" tIns="121900" rIns="121900" bIns="121900" anchor="ctr" anchorCtr="0"/>
          <a:lstStyle>
            <a:lvl1pPr lvl="0">
              <a:spcBef>
                <a:spcPts val="0"/>
              </a:spcBef>
              <a:buSzPct val="100000"/>
              <a:defRPr sz="8000"/>
            </a:lvl1pPr>
            <a:lvl2pPr lvl="1">
              <a:spcBef>
                <a:spcPts val="0"/>
              </a:spcBef>
              <a:buSzPct val="100000"/>
              <a:defRPr sz="8000"/>
            </a:lvl2pPr>
            <a:lvl3pPr lvl="2">
              <a:spcBef>
                <a:spcPts val="0"/>
              </a:spcBef>
              <a:buSzPct val="100000"/>
              <a:defRPr sz="8000"/>
            </a:lvl3pPr>
            <a:lvl4pPr lvl="3">
              <a:spcBef>
                <a:spcPts val="0"/>
              </a:spcBef>
              <a:buSzPct val="100000"/>
              <a:defRPr sz="8000"/>
            </a:lvl4pPr>
            <a:lvl5pPr lvl="4">
              <a:spcBef>
                <a:spcPts val="0"/>
              </a:spcBef>
              <a:buSzPct val="100000"/>
              <a:defRPr sz="8000"/>
            </a:lvl5pPr>
            <a:lvl6pPr lvl="5">
              <a:spcBef>
                <a:spcPts val="0"/>
              </a:spcBef>
              <a:buSzPct val="100000"/>
              <a:defRPr sz="8000"/>
            </a:lvl6pPr>
            <a:lvl7pPr lvl="6">
              <a:spcBef>
                <a:spcPts val="0"/>
              </a:spcBef>
              <a:buSzPct val="100000"/>
              <a:defRPr sz="8000"/>
            </a:lvl7pPr>
            <a:lvl8pPr lvl="7">
              <a:spcBef>
                <a:spcPts val="0"/>
              </a:spcBef>
              <a:buSzPct val="100000"/>
              <a:defRPr sz="8000"/>
            </a:lvl8pPr>
            <a:lvl9pPr lvl="8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1364721" y="6260830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2595233" y="3356900"/>
            <a:ext cx="68571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99" cy="1976400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354000" y="3705955"/>
            <a:ext cx="5393699" cy="16467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899" cy="4926900"/>
          </a:xfrm>
          <a:prstGeom prst="rect">
            <a:avLst/>
          </a:prstGeom>
        </p:spPr>
        <p:txBody>
          <a:bodyPr lIns="121900" tIns="121900" rIns="121900" bIns="121900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11364721" y="6260830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-100"/>
            <a:ext cx="12192000" cy="6261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6163733"/>
            <a:ext cx="12192000" cy="987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5900" cy="595500"/>
          </a:xfrm>
          <a:prstGeom prst="rect">
            <a:avLst/>
          </a:prstGeom>
        </p:spPr>
        <p:txBody>
          <a:bodyPr lIns="121900" tIns="121900" rIns="121900" bIns="121900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11364721" y="6260830"/>
            <a:ext cx="731700" cy="524699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29200" y="984966"/>
            <a:ext cx="10962899" cy="1023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4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4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4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4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4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4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4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4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4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29200" y="2558766"/>
            <a:ext cx="10962899" cy="36134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2"/>
              </a:buClr>
              <a:buSzPct val="100000"/>
              <a:buFont typeface="Roboto"/>
              <a:defRPr sz="2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2"/>
              </a:buClr>
              <a:buSzPct val="100000"/>
              <a:buFont typeface="Roboto"/>
              <a:defRPr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2"/>
              </a:buClr>
              <a:buSzPct val="100000"/>
              <a:buFont typeface="Roboto"/>
              <a:defRPr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2"/>
              </a:buClr>
              <a:buSzPct val="100000"/>
              <a:buFont typeface="Roboto"/>
              <a:defRPr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2"/>
              </a:buClr>
              <a:buSzPct val="100000"/>
              <a:buFont typeface="Roboto"/>
              <a:defRPr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2"/>
              </a:buClr>
              <a:buSzPct val="100000"/>
              <a:buFont typeface="Roboto"/>
              <a:defRPr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2"/>
              </a:buClr>
              <a:buSzPct val="100000"/>
              <a:buFont typeface="Roboto"/>
              <a:defRPr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2"/>
              </a:buClr>
              <a:buSzPct val="100000"/>
              <a:buFont typeface="Roboto"/>
              <a:defRPr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2"/>
              </a:buClr>
              <a:buSzPct val="100000"/>
              <a:buFont typeface="Roboto"/>
              <a:defRPr sz="1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364721" y="6260830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3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US" sz="13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vrsovice.evangnet.cz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62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325" y="0"/>
            <a:ext cx="1049041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\\Fa-c-00-0086\sdileni\RUA\Tulská landscape\tulská s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49" y="1555796"/>
            <a:ext cx="6039538" cy="427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919536" y="332657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NÁVRH ÚPRAV NÁSTUPU DO VNITROBLOKU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987" name="Picture 3" descr="\\Fa-c-00-0086\sdileni\RUA\Tulská landscape\hCz9sAHRZ1TRqU43iO5HJOr6jOZwYa-YfxogeBfH0TNwzNUN2LlAxZEE9dT8ihrjPdrtLQ=s19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242" y="840395"/>
            <a:ext cx="18097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\\Fa-c-00-0086\sdileni\RUA\Tulská landscape\_6quU5qa8zf7ybwKZOTEJ0YtAK5CKqvHY5pByKkyHGIie0snLx9bDW2fKWAfVGh__iQYhA=s19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242" y="2476530"/>
            <a:ext cx="18097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\\Fa-c-00-0086\sdileni\RUA\Tulská landscape\raduiYWur75Qht2lj3YLxmKG7W1wDS7FAhqlFzno2iEbdoLcVgkqu2TLBnvwUxFzpJsfLg=s19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242" y="3312543"/>
            <a:ext cx="18097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\\Fa-c-00-0086\sdileni\RUA\Tulská landscape\8TBqX-k7cgBnz2S0MhhnyjoQjKX5a0_c2G6MozQx3X7kjmP8xwvLSnP7qq6peUIeAGg9pA=s190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242" y="4853406"/>
            <a:ext cx="18097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47528" y="188640"/>
            <a:ext cx="70567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endParaRPr lang="cs-CZ" dirty="0">
              <a:latin typeface="Calibri" pitchFamily="34" charset="0"/>
            </a:endParaRPr>
          </a:p>
          <a:p>
            <a:pPr eaLnBrk="1" hangingPunct="1"/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PŘÍSTUPOVÁ CESTA OD PARKU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010" name="Picture 2" descr="\\Fa-c-00-0086\sdileni\RUA\Tulská landscape\tulská výřey chodníčk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4"/>
          <a:stretch/>
        </p:blipFill>
        <p:spPr bwMode="auto">
          <a:xfrm rot="5400000">
            <a:off x="2670826" y="157432"/>
            <a:ext cx="3148461" cy="55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\\Fa-c-00-0086\sdileni\RUA\Tulská landscape\d_4_vga5tBXR9uzoz2J-1dGmiqZqVooGXMOTFKmk5USSBqIgeOiJQAAcPWShQDB_n_CU7w=s19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212" y="4736501"/>
            <a:ext cx="2775692" cy="207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\\Fa-c-00-0086\sdileni\RUA\Tulská landscape\i5gqiDXEtvWGCYgRw2Jr3tR09kP8Y9RnM4oWpmM15zcurPF1IqFl418e39K7QCORyGugew=s19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457" y="4736500"/>
            <a:ext cx="1585542" cy="21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\\Fa-c-00-0086\sdileni\RUA\Tulská landscape\20160113153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19274" y="560391"/>
            <a:ext cx="4493133" cy="340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\\Fa-c-00-0086\sdileni\RUA\Tulská landscape\201601131530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92488" y="4405709"/>
            <a:ext cx="2088529" cy="275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5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ovéPole 1"/>
          <p:cNvSpPr txBox="1">
            <a:spLocks noChangeArrowheads="1"/>
          </p:cNvSpPr>
          <p:nvPr/>
        </p:nvSpPr>
        <p:spPr bwMode="auto">
          <a:xfrm>
            <a:off x="1666875" y="285751"/>
            <a:ext cx="800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NÁSTUPNÍ SCHODIŠTĚ + „AMFITEÁTR“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4034" name="Picture 2" descr="\\Fa-c-00-0086\sdileni\RUA\Tulská landscape\tulská výřez amf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49797" y="2561481"/>
            <a:ext cx="4681538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\\Fa-c-00-0086\sdileni\RUA\Tulská landscape\9naGcTIuYLSbn0t86VhImPHxg9T039aL1MC4j-n_rldqVzxNCmVOYOv4XX83ITmSJjVtqQ=s19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1"/>
          <a:stretch/>
        </p:blipFill>
        <p:spPr bwMode="auto">
          <a:xfrm>
            <a:off x="7493958" y="2299855"/>
            <a:ext cx="2869580" cy="259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\\Fa-c-00-0086\sdileni\RUA\Tulská landscape\amf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58" y="274192"/>
            <a:ext cx="2869581" cy="191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\\Fa-c-00-0086\sdileni\RUA\Tulská landscape\201601131527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98557" y="4501433"/>
            <a:ext cx="1860383" cy="286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3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ovéPole 1"/>
          <p:cNvSpPr txBox="1">
            <a:spLocks noChangeArrowheads="1"/>
          </p:cNvSpPr>
          <p:nvPr/>
        </p:nvSpPr>
        <p:spPr bwMode="auto">
          <a:xfrm>
            <a:off x="2024064" y="428625"/>
            <a:ext cx="80724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PŘÍSTUPOVÝ CHODNÍK KE VSTUPU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5058" name="Picture 2" descr="\\Fa-c-00-0086\sdileni\RUA\Tulská landscape\tulská chodník-svět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0826" y="3177927"/>
            <a:ext cx="5768456" cy="15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\\Fa-c-00-0086\sdileni\RUA\Tulská landscape\201601131601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7163" y="3330113"/>
            <a:ext cx="315010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 descr="\\Fa-c-00-0086\sdileni\RUA\Tulská landscape\20160113160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02554" y="639520"/>
            <a:ext cx="2414200" cy="330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ovéPole 1"/>
          <p:cNvSpPr txBox="1">
            <a:spLocks noChangeArrowheads="1"/>
          </p:cNvSpPr>
          <p:nvPr/>
        </p:nvSpPr>
        <p:spPr bwMode="auto">
          <a:xfrm>
            <a:off x="2095500" y="428625"/>
            <a:ext cx="800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LAMPA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6082" name="Picture 2" descr="\\Fa-c-00-0086\sdileni\RUA\Tulská landscape\tulská lam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2900" y="1772234"/>
            <a:ext cx="3143148" cy="488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\\Fa-c-00-0086\sdileni\RUA\Tulská landscape\Urbanscap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r="51308"/>
          <a:stretch/>
        </p:blipFill>
        <p:spPr bwMode="auto">
          <a:xfrm>
            <a:off x="5930272" y="286261"/>
            <a:ext cx="2188304" cy="32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\\Fa-c-00-0086\sdileni\RUA\Tulská landscape\lamp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9" r="38316"/>
          <a:stretch/>
        </p:blipFill>
        <p:spPr bwMode="auto">
          <a:xfrm>
            <a:off x="8415094" y="282424"/>
            <a:ext cx="201155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\\Fa-c-00-0086\sdileni\RUA\Tulská landscape\_6quU5qa8zf7ybwKZOTEJ0YtAK5CKqvHY5pByKkyHGIie0snLx9bDW2fKWAfVGh__iQYhA=s190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02" y="971039"/>
            <a:ext cx="3804619" cy="136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3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ovéPole 1"/>
          <p:cNvSpPr txBox="1">
            <a:spLocks noChangeArrowheads="1"/>
          </p:cNvSpPr>
          <p:nvPr/>
        </p:nvSpPr>
        <p:spPr bwMode="auto">
          <a:xfrm>
            <a:off x="1952625" y="285750"/>
            <a:ext cx="82867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MÍSTO PRO SETKÁVÁNÍ - LAVICE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7106" name="Picture 2" descr="\\Fa-c-00-0086\sdileni\RUA\Tulská landscape\hellerup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47" y="485775"/>
            <a:ext cx="3717335" cy="18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\\Fa-c-00-0086\sdileni\RUA\Tulská landscape\tulská setkávání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177" y="1036988"/>
            <a:ext cx="4998595" cy="42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\\Fa-c-00-0086\sdileni\RUA\Tulská landscape\viWimfjL59k62SM1pb_lQn698HHllCOPZrxt2v2I2pmfEshHBJLRSBmLMViD9hiw1_f3eg=s19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47" y="4959316"/>
            <a:ext cx="4532583" cy="126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\\Fa-c-00-0086\sdileni\RUA\Tulská landscape\201601131528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5355" y="1816538"/>
            <a:ext cx="2191344" cy="369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0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5900" cy="5955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Návrh | skica</a:t>
            </a: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 t="40001"/>
          <a:stretch/>
        </p:blipFill>
        <p:spPr>
          <a:xfrm>
            <a:off x="2486049" y="0"/>
            <a:ext cx="7219901" cy="612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34000" y="4406166"/>
            <a:ext cx="10962899" cy="17343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Osob zasažených projektem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634000" y="1678033"/>
            <a:ext cx="10962899" cy="2618099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500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34000" y="4406166"/>
            <a:ext cx="10962899" cy="17343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Předpokládané náklady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634000" y="1678033"/>
            <a:ext cx="10962899" cy="2618099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4000">
                <a:latin typeface="Verdana"/>
                <a:ea typeface="Verdana"/>
                <a:cs typeface="Verdana"/>
                <a:sym typeface="Verdana"/>
              </a:rPr>
              <a:t>726 000 Kč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508050" y="6262433"/>
            <a:ext cx="11175900" cy="5955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http://vrsovice.evangnet.cz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 | www.facebook.com/cce.vrsovice</a:t>
            </a:r>
          </a:p>
        </p:txBody>
      </p:sp>
      <p:grpSp>
        <p:nvGrpSpPr>
          <p:cNvPr id="134" name="Shape 134"/>
          <p:cNvGrpSpPr/>
          <p:nvPr/>
        </p:nvGrpSpPr>
        <p:grpSpPr>
          <a:xfrm>
            <a:off x="3103350" y="977700"/>
            <a:ext cx="5985300" cy="4445400"/>
            <a:chOff x="3103350" y="1362175"/>
            <a:chExt cx="5985300" cy="4445400"/>
          </a:xfrm>
        </p:grpSpPr>
        <p:pic>
          <p:nvPicPr>
            <p:cNvPr id="135" name="Shape 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89799" y="1362175"/>
              <a:ext cx="2812400" cy="3395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Shape 136"/>
            <p:cNvSpPr txBox="1"/>
            <p:nvPr/>
          </p:nvSpPr>
          <p:spPr>
            <a:xfrm>
              <a:off x="3103350" y="5212075"/>
              <a:ext cx="5985300" cy="5955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>
                  <a:latin typeface="Verdana"/>
                  <a:ea typeface="Verdana"/>
                  <a:cs typeface="Verdana"/>
                  <a:sym typeface="Verdana"/>
                </a:rPr>
                <a:t>Farní sbor Českobratrské církve evangelické</a:t>
              </a:r>
            </a:p>
            <a:p>
              <a:pPr lvl="0" algn="ctr">
                <a:spcBef>
                  <a:spcPts val="0"/>
                </a:spcBef>
                <a:buNone/>
              </a:pPr>
              <a:r>
                <a:rPr lang="en-US" sz="1800">
                  <a:latin typeface="Verdana"/>
                  <a:ea typeface="Verdana"/>
                  <a:cs typeface="Verdana"/>
                  <a:sym typeface="Verdana"/>
                </a:rPr>
                <a:t>v Praze 10 - Vršovicích</a:t>
              </a:r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hape 72"/>
          <p:cNvCxnSpPr/>
          <p:nvPr/>
        </p:nvCxnSpPr>
        <p:spPr>
          <a:xfrm>
            <a:off x="3103625" y="1334900"/>
            <a:ext cx="2252699" cy="4839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623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5900" cy="5955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Současný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stav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|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celkový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 smtClean="0">
                <a:latin typeface="Verdana"/>
                <a:ea typeface="Verdana"/>
                <a:cs typeface="Verdana"/>
                <a:sym typeface="Verdana"/>
              </a:rPr>
              <a:t>pohled</a:t>
            </a:r>
            <a:r>
              <a:rPr lang="cs-CZ" dirty="0" smtClean="0">
                <a:latin typeface="Verdana"/>
                <a:ea typeface="Verdana"/>
                <a:cs typeface="Verdana"/>
                <a:sym typeface="Verdana"/>
              </a:rPr>
              <a:t> na místo realizace projektu zprostřed vnitrobloku</a:t>
            </a:r>
            <a:endParaRPr lang="en-US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97" y="0"/>
            <a:ext cx="8990903" cy="60751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341523" y="1319919"/>
            <a:ext cx="269913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Nezpevněné cesty</a:t>
            </a:r>
          </a:p>
          <a:p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Nedostatečné osvětlení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Lavičky bez košů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 nemůže pokrývat celou revitalizaci vnitrobloku, protože ne všechny pozemky jsou ve vlastnictví MČ Praha 10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623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5900" cy="5955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Současný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stav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|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celkový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 smtClean="0">
                <a:latin typeface="Verdana"/>
                <a:ea typeface="Verdana"/>
                <a:cs typeface="Verdana"/>
                <a:sym typeface="Verdana"/>
              </a:rPr>
              <a:t>pohled</a:t>
            </a:r>
            <a:r>
              <a:rPr lang="cs-CZ" dirty="0" smtClean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betonový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pás kolem celého vnitrobloku propojuje vstupy do domu. 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8222"/>
            <a:ext cx="12191998" cy="43423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0" y="5319042"/>
            <a:ext cx="12191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Nedostatečně osvětlen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místech porušený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Pás končí v zeleni. Do ulice Tulská se jde po vyšlapané cestě</a:t>
            </a: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949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623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5900" cy="5955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Současný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stav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|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Přístupová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cs-CZ" dirty="0" smtClean="0">
                <a:latin typeface="Verdana"/>
                <a:ea typeface="Verdana"/>
                <a:cs typeface="Verdana"/>
                <a:sym typeface="Verdana"/>
              </a:rPr>
              <a:t>diagonální </a:t>
            </a:r>
            <a:r>
              <a:rPr lang="en-US" dirty="0" err="1" smtClean="0">
                <a:latin typeface="Verdana"/>
                <a:ea typeface="Verdana"/>
                <a:cs typeface="Verdana"/>
                <a:sym typeface="Verdana"/>
              </a:rPr>
              <a:t>cesta</a:t>
            </a:r>
            <a:endParaRPr lang="en-US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5052" y="0"/>
            <a:ext cx="8176948" cy="6132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0" y="495759"/>
            <a:ext cx="4015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 dveřím domu (viz předchozí obrázek) vedou jen dvě cesty</a:t>
            </a:r>
          </a:p>
          <a:p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současnosti nejsou cesty v dobrém stavu. Zvláště v deštivém a zimním období jsou nebezpečné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Cesty nejsou dostatečně osvětleny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623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5900" cy="5955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Současný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stav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|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Vyšlapané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 smtClean="0">
                <a:latin typeface="Verdana"/>
                <a:ea typeface="Verdana"/>
                <a:cs typeface="Verdana"/>
                <a:sym typeface="Verdana"/>
              </a:rPr>
              <a:t>cesty</a:t>
            </a:r>
            <a:r>
              <a:rPr lang="cs-CZ" dirty="0" smtClean="0">
                <a:latin typeface="Verdana"/>
                <a:ea typeface="Verdana"/>
                <a:cs typeface="Verdana"/>
                <a:sym typeface="Verdana"/>
              </a:rPr>
              <a:t> v současnosti nejrychlejší cesta, jak se dostat na betonový pás</a:t>
            </a:r>
            <a:endParaRPr lang="en-US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01101" cy="613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 rotWithShape="1">
          <a:blip r:embed="rId4">
            <a:alphaModFix/>
          </a:blip>
          <a:srcRect l="8567"/>
          <a:stretch/>
        </p:blipFill>
        <p:spPr>
          <a:xfrm>
            <a:off x="4713325" y="0"/>
            <a:ext cx="7478672" cy="6134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623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5900" cy="5955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Současný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stav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|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Vyšlapané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 smtClean="0">
                <a:latin typeface="Verdana"/>
                <a:ea typeface="Verdana"/>
                <a:cs typeface="Verdana"/>
                <a:sym typeface="Verdana"/>
              </a:rPr>
              <a:t>cesty</a:t>
            </a:r>
            <a:r>
              <a:rPr lang="cs-CZ" dirty="0" smtClean="0">
                <a:latin typeface="Verdana"/>
                <a:ea typeface="Verdana"/>
                <a:cs typeface="Verdana"/>
                <a:sym typeface="Verdana"/>
              </a:rPr>
              <a:t> – cesta k betonovému pásu</a:t>
            </a:r>
            <a:endParaRPr lang="en-US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0900" y="0"/>
            <a:ext cx="4601101" cy="613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4">
            <a:alphaModFix/>
          </a:blip>
          <a:srcRect l="4288" r="4279"/>
          <a:stretch/>
        </p:blipFill>
        <p:spPr>
          <a:xfrm>
            <a:off x="0" y="0"/>
            <a:ext cx="7478672" cy="6134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623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5900" cy="5955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Současný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stav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|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Betonový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pás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podél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 smtClean="0">
                <a:latin typeface="Verdana"/>
                <a:ea typeface="Verdana"/>
                <a:cs typeface="Verdana"/>
                <a:sym typeface="Verdana"/>
              </a:rPr>
              <a:t>domu</a:t>
            </a:r>
            <a:r>
              <a:rPr lang="cs-CZ" dirty="0" smtClean="0">
                <a:latin typeface="Verdana"/>
                <a:ea typeface="Verdana"/>
                <a:cs typeface="Verdana"/>
                <a:sym typeface="Verdana"/>
              </a:rPr>
              <a:t> a začátek diagonální cesty</a:t>
            </a:r>
            <a:endParaRPr lang="en-US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601101" cy="613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l="4288" r="4279"/>
          <a:stretch/>
        </p:blipFill>
        <p:spPr>
          <a:xfrm>
            <a:off x="4713325" y="0"/>
            <a:ext cx="7478672" cy="6134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5900" cy="5955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>
                <a:latin typeface="Verdana"/>
                <a:ea typeface="Verdana"/>
                <a:cs typeface="Verdana"/>
                <a:sym typeface="Verdana"/>
              </a:rPr>
              <a:t>Návrh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 | </a:t>
            </a:r>
            <a:r>
              <a:rPr lang="cs-CZ" dirty="0" smtClean="0">
                <a:latin typeface="Verdana"/>
                <a:ea typeface="Verdana"/>
                <a:cs typeface="Verdana"/>
                <a:sym typeface="Verdana"/>
              </a:rPr>
              <a:t>zlepšení současného stavu</a:t>
            </a:r>
            <a:endParaRPr lang="en-US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05928" y="572877"/>
            <a:ext cx="1110500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Zlepšení dostupnosti betonového pásu </a:t>
            </a:r>
            <a:endParaRPr lang="cs-CZ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vítací 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schody“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zpevněné chodníky</a:t>
            </a:r>
            <a:endParaRPr lang="cs-CZ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Osvětlení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pouliční 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lampa s LED diodami navržená tak, aby nesvítila do spodních bytových 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jednotek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</a:t>
            </a:r>
            <a:r>
              <a:rPr lang="cs-CZ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pochozích</a:t>
            </a: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svítidel na betonovém pásu</a:t>
            </a:r>
            <a:endParaRPr lang="cs-CZ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Odpočinkové </a:t>
            </a:r>
            <a:r>
              <a:rPr 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místo </a:t>
            </a:r>
            <a:endParaRPr lang="cs-CZ" sz="1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mlatová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plocha pod stromy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dlouhá lavice na sezení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vítací schodiště umožňující posezení</a:t>
            </a:r>
            <a:endParaRPr lang="cs-CZ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Hygienické </a:t>
            </a:r>
            <a:r>
              <a:rPr lang="cs-CZ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podmínky </a:t>
            </a:r>
            <a:endParaRPr lang="cs-CZ" sz="1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oše uvnitř vnitrobloku a u lavice</a:t>
            </a:r>
            <a:endParaRPr lang="cs-CZ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260</Words>
  <Application>Microsoft Office PowerPoint</Application>
  <PresentationFormat>Širokoúhlá obrazovka</PresentationFormat>
  <Paragraphs>54</Paragraphs>
  <Slides>19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Wingdings</vt:lpstr>
      <vt:lpstr>Calibri</vt:lpstr>
      <vt:lpstr>Verdana</vt:lpstr>
      <vt:lpstr>Roboto</vt:lpstr>
      <vt:lpstr>material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500</vt:lpstr>
      <vt:lpstr>726 000 Kč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Matěj</dc:creator>
  <cp:lastModifiedBy>Matěj Opočenský</cp:lastModifiedBy>
  <cp:revision>17</cp:revision>
  <dcterms:modified xsi:type="dcterms:W3CDTF">2016-01-13T15:44:09Z</dcterms:modified>
</cp:coreProperties>
</file>