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8442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706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2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176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+"/>
            </a:pPr>
            <a:r>
              <a:rPr lang="en-US"/>
              <a:t>info o bedně na pomůcky pro družinu</a:t>
            </a:r>
          </a:p>
        </p:txBody>
      </p:sp>
    </p:spTree>
    <p:extLst>
      <p:ext uri="{BB962C8B-B14F-4D97-AF65-F5344CB8AC3E}">
        <p14:creationId xmlns:p14="http://schemas.microsoft.com/office/powerpoint/2010/main" val="413845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+"/>
            </a:pPr>
            <a:r>
              <a:rPr lang="en-US"/>
              <a:t>info o místní MŠ</a:t>
            </a:r>
          </a:p>
        </p:txBody>
      </p:sp>
    </p:spTree>
    <p:extLst>
      <p:ext uri="{BB962C8B-B14F-4D97-AF65-F5344CB8AC3E}">
        <p14:creationId xmlns:p14="http://schemas.microsoft.com/office/powerpoint/2010/main" val="35104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06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595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83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34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51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48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Vysvětlit, proč je pískoviště nefunkční a je potřeba ho vyměnit.</a:t>
            </a:r>
          </a:p>
        </p:txBody>
      </p:sp>
    </p:spTree>
    <p:extLst>
      <p:ext uri="{BB962C8B-B14F-4D97-AF65-F5344CB8AC3E}">
        <p14:creationId xmlns:p14="http://schemas.microsoft.com/office/powerpoint/2010/main" val="417263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41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91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033066" y="896807"/>
            <a:ext cx="1442130" cy="1499895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8716785" y="4457270"/>
            <a:ext cx="1442130" cy="1499895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5812801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240402" y="1585233"/>
            <a:ext cx="7711199" cy="1943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300"/>
            </a:lvl1pPr>
            <a:lvl2pPr lvl="1" algn="ctr">
              <a:spcBef>
                <a:spcPts val="0"/>
              </a:spcBef>
              <a:buSzPct val="100000"/>
              <a:defRPr sz="5300"/>
            </a:lvl2pPr>
            <a:lvl3pPr lvl="2" algn="ctr">
              <a:spcBef>
                <a:spcPts val="0"/>
              </a:spcBef>
              <a:buSzPct val="100000"/>
              <a:defRPr sz="5300"/>
            </a:lvl3pPr>
            <a:lvl4pPr lvl="3" algn="ctr">
              <a:spcBef>
                <a:spcPts val="0"/>
              </a:spcBef>
              <a:buSzPct val="100000"/>
              <a:defRPr sz="5300"/>
            </a:lvl4pPr>
            <a:lvl5pPr lvl="4" algn="ctr">
              <a:spcBef>
                <a:spcPts val="0"/>
              </a:spcBef>
              <a:buSzPct val="100000"/>
              <a:defRPr sz="5300"/>
            </a:lvl5pPr>
            <a:lvl6pPr lvl="5" algn="ctr">
              <a:spcBef>
                <a:spcPts val="0"/>
              </a:spcBef>
              <a:buSzPct val="100000"/>
              <a:defRPr sz="5300"/>
            </a:lvl6pPr>
            <a:lvl7pPr lvl="6" algn="ctr">
              <a:spcBef>
                <a:spcPts val="0"/>
              </a:spcBef>
              <a:buSzPct val="100000"/>
              <a:defRPr sz="5300"/>
            </a:lvl7pPr>
            <a:lvl8pPr lvl="7" algn="ctr">
              <a:spcBef>
                <a:spcPts val="0"/>
              </a:spcBef>
              <a:buSzPct val="100000"/>
              <a:defRPr sz="5300"/>
            </a:lvl8pPr>
            <a:lvl9pPr lvl="8" algn="ctr">
              <a:spcBef>
                <a:spcPts val="0"/>
              </a:spcBef>
              <a:buSzPct val="100000"/>
              <a:defRPr sz="53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199" cy="12120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00" y="6769100"/>
            <a:ext cx="12191699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17200" y="1536600"/>
            <a:ext cx="11157599" cy="20511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73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7200" y="3892600"/>
            <a:ext cx="11157599" cy="1428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5812801" y="375661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41000" y="2353266"/>
            <a:ext cx="10962899" cy="1209899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599" cy="914699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599" cy="41051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599" cy="914699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099" cy="41051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099" cy="41051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599" cy="914699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652290" y="1883035"/>
            <a:ext cx="4419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17200" y="2125366"/>
            <a:ext cx="3744000" cy="35747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53666" y="701800"/>
            <a:ext cx="7491600" cy="5454299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699" cy="2008499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100"/>
            </a:lvl1pPr>
            <a:lvl2pPr lvl="1" algn="ctr">
              <a:spcBef>
                <a:spcPts val="0"/>
              </a:spcBef>
              <a:buSzPct val="100000"/>
              <a:defRPr sz="5100"/>
            </a:lvl2pPr>
            <a:lvl3pPr lvl="2" algn="ctr">
              <a:spcBef>
                <a:spcPts val="0"/>
              </a:spcBef>
              <a:buSzPct val="100000"/>
              <a:defRPr sz="5100"/>
            </a:lvl3pPr>
            <a:lvl4pPr lvl="3" algn="ctr">
              <a:spcBef>
                <a:spcPts val="0"/>
              </a:spcBef>
              <a:buSzPct val="100000"/>
              <a:defRPr sz="5100"/>
            </a:lvl4pPr>
            <a:lvl5pPr lvl="4" algn="ctr">
              <a:spcBef>
                <a:spcPts val="0"/>
              </a:spcBef>
              <a:buSzPct val="100000"/>
              <a:defRPr sz="5100"/>
            </a:lvl5pPr>
            <a:lvl6pPr lvl="5" algn="ctr">
              <a:spcBef>
                <a:spcPts val="0"/>
              </a:spcBef>
              <a:buSzPct val="100000"/>
              <a:defRPr sz="5100"/>
            </a:lvl6pPr>
            <a:lvl7pPr lvl="6" algn="ctr">
              <a:spcBef>
                <a:spcPts val="0"/>
              </a:spcBef>
              <a:buSzPct val="100000"/>
              <a:defRPr sz="5100"/>
            </a:lvl7pPr>
            <a:lvl8pPr lvl="7" algn="ctr">
              <a:spcBef>
                <a:spcPts val="0"/>
              </a:spcBef>
              <a:buSzPct val="100000"/>
              <a:defRPr sz="5100"/>
            </a:lvl8pPr>
            <a:lvl9pPr lvl="8" algn="ctr">
              <a:spcBef>
                <a:spcPts val="0"/>
              </a:spcBef>
              <a:buSzPct val="100000"/>
              <a:defRPr sz="51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99" cy="17939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899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26000" y="5644966"/>
            <a:ext cx="7998300" cy="798299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599" cy="9146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599" cy="4105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645" y="0"/>
            <a:ext cx="1012633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Dopadové plochy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17200" y="2125366"/>
            <a:ext cx="3744000" cy="35747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Ke stávajícím herním prvkům doplnit dopadové plochy z praného kačírku.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85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Pískoviště 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je základ!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517200" y="2125366"/>
            <a:ext cx="3744000" cy="35747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Bez pořádného pískoviště si nedokážeme představit žádné hřiště.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K pískovišti navrhujeme instalovat stínění, protože na hřišti je občas jako na Sahaře.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l="8333" r="8333"/>
          <a:stretch/>
        </p:blipFill>
        <p:spPr>
          <a:xfrm>
            <a:off x="45398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75" y="4120525"/>
            <a:ext cx="3072650" cy="230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Šplhneme si!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17200" y="2125366"/>
            <a:ext cx="3744000" cy="35747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Navrhujeme na hřiště doplnit šplhací věž pro všechny šplhouny a opičáky.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985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Udržíme balanc?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517200" y="2125366"/>
            <a:ext cx="3744000" cy="35747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Udržet balanc je důležité pro děti 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 dospělé, takže navrhujeme na hřiště doplnit kladinu a houpačku.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98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50" y="3904312"/>
            <a:ext cx="3413825" cy="25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Také vás 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to unavilo?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517200" y="2011350"/>
            <a:ext cx="3744000" cy="36887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Zjistili jsme, že na školní zahradě chybí lavičky (a odpadkové koše).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 to se musí změnit!</a:t>
            </a:r>
          </a:p>
          <a:p>
            <a:pPr marL="457200" lvl="0" indent="-228600" rtl="0">
              <a:spcBef>
                <a:spcPts val="0"/>
              </a:spcBef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Rádi bychom vyřešili uskladnění sportovních pomůcek pro školní družinu.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98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t="11253"/>
          <a:stretch/>
        </p:blipFill>
        <p:spPr>
          <a:xfrm>
            <a:off x="638750" y="4192348"/>
            <a:ext cx="3413825" cy="22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Altánek?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Altánek!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517200" y="2125366"/>
            <a:ext cx="3744000" cy="35747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Navrhujeme na školní zahradu umístit altán, který by sloužil:</a:t>
            </a:r>
          </a:p>
          <a:p>
            <a:pPr marL="457200" lvl="0" indent="-228600" rtl="0">
              <a:spcBef>
                <a:spcPts val="0"/>
              </a:spcBef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výuce pod širým nebem</a:t>
            </a:r>
          </a:p>
          <a:p>
            <a:pPr marL="457200" lvl="0" indent="-228600" rtl="0">
              <a:spcBef>
                <a:spcPts val="0"/>
              </a:spcBef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školní družině (když zrovna sprchne, nebo naopak pálí slunce)</a:t>
            </a:r>
          </a:p>
          <a:p>
            <a:pPr marL="457200" lvl="0" indent="-228600" rtl="0">
              <a:spcBef>
                <a:spcPts val="0"/>
              </a:spcBef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neformálnímu setkávání rodičů, dětí a učitelů</a:t>
            </a:r>
          </a:p>
          <a:p>
            <a:pPr marL="457200" lvl="0" indent="-228600" rtl="0">
              <a:spcBef>
                <a:spcPts val="0"/>
              </a:spcBef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pro školku, která také sídlí ve zdejší škole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l="8361" r="8361"/>
          <a:stretch/>
        </p:blipFill>
        <p:spPr>
          <a:xfrm>
            <a:off x="453985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Lavičkové hnízdo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17200" y="2125375"/>
            <a:ext cx="4575600" cy="37733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Pod vzrostlé stromy poblíž školní budovy umístit lavičkové “hnízdo”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Místo je zvoleno pro jeho přirozenou stinnost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“Hnízdo” může složit jako třída pod širým nebem, pro skupinové aktivity školní družiny a komunitní setkání</a:t>
            </a:r>
          </a:p>
          <a:p>
            <a:pPr marL="457200" lvl="0" indent="-228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Font typeface="Trebuchet MS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Je tvořeno pěti masivními lavicemi s kovovou konstrukcí a čtyřmi drobnějšími lavičkami bez opěradla uspořádanými do kruhu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023" y="0"/>
            <a:ext cx="78327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2240402" y="1585233"/>
            <a:ext cx="7711199" cy="19431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Pro koho to všechno je?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2240400" y="4065925"/>
            <a:ext cx="7711199" cy="18654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Pro děti z okolí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Pro školní družinu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Pro anglickou školku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Pro učitele, kteří chtějí občas vyučovat pod širým nebem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Pro komunitní setkávání dětí, rodičů a učitelů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pro všechny, kteří chtějí strávit čas na školní zahradě a nechtějí zrovna sportovat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400">
                <a:latin typeface="Trebuchet MS"/>
                <a:ea typeface="Trebuchet MS"/>
                <a:cs typeface="Trebuchet MS"/>
                <a:sym typeface="Trebuchet MS"/>
              </a:rPr>
              <a:t>…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2240402" y="1585233"/>
            <a:ext cx="7711199" cy="19431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A to je </a:t>
            </a:r>
            <a:r>
              <a:rPr lang="en-US" dirty="0" err="1">
                <a:latin typeface="Trebuchet MS"/>
                <a:ea typeface="Trebuchet MS"/>
                <a:cs typeface="Trebuchet MS"/>
                <a:sym typeface="Trebuchet MS"/>
              </a:rPr>
              <a:t>teprve</a:t>
            </a: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latin typeface="Trebuchet MS"/>
                <a:ea typeface="Trebuchet MS"/>
                <a:cs typeface="Trebuchet MS"/>
                <a:sym typeface="Trebuchet MS"/>
              </a:rPr>
              <a:t>začátek</a:t>
            </a: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…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2240402" y="4065933"/>
            <a:ext cx="7711199" cy="1212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Děkujeme za pozornost.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rebuchet MS"/>
                <a:ea typeface="Trebuchet MS"/>
                <a:cs typeface="Trebuchet MS"/>
                <a:sym typeface="Trebuchet MS"/>
              </a:rPr>
              <a:t>Proč</a:t>
            </a: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 ZŠ </a:t>
            </a:r>
            <a:r>
              <a:rPr lang="en-US" dirty="0" err="1">
                <a:latin typeface="Trebuchet MS"/>
                <a:ea typeface="Trebuchet MS"/>
                <a:cs typeface="Trebuchet MS"/>
                <a:sym typeface="Trebuchet MS"/>
              </a:rPr>
              <a:t>Hostýnská</a:t>
            </a: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93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240400" y="1216949"/>
            <a:ext cx="7711199" cy="44240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Dětské hřiště ZŠ Hostýnské disponuje dětským hřištěm, které nevyhovuje z hlediska bezpečnosti (chybějící dopadové plochy) ani kapacity (málo prvků). </a:t>
            </a: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V areálu školy chybějí lavičky, místa, kde by mohla probíhat výuka pod širým nebem a neformální setkání rodičů žáků. </a:t>
            </a: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Celé hřiště trpí absencí stinných míst. </a:t>
            </a:r>
          </a:p>
          <a:p>
            <a:pPr marL="457200" lvl="0" indent="-381000" algn="l" rtl="0">
              <a:lnSpc>
                <a:spcPct val="138000"/>
              </a:lnSpc>
              <a:spcBef>
                <a:spcPts val="0"/>
              </a:spcBef>
              <a:buSzPct val="1000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Na hřišti není zázemí pro školní družinu.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8100" y="17675"/>
            <a:ext cx="10287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414075" y="740800"/>
            <a:ext cx="2452199" cy="4763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Vstup 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do školní družiny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414000" y="5847350"/>
            <a:ext cx="2452199" cy="668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Chybějící lavičky pro čekající rodiče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8100" y="17675"/>
            <a:ext cx="10287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9414075" y="740800"/>
            <a:ext cx="2452199" cy="4763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Herní prvky na školním hřišti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414000" y="5847350"/>
            <a:ext cx="2452199" cy="668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Chybějící dopadové plochy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8100" y="17675"/>
            <a:ext cx="10287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414075" y="740800"/>
            <a:ext cx="2452199" cy="4763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Herní prvky na školním hřišti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414000" y="5847350"/>
            <a:ext cx="2452199" cy="668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Chybějící dopadové plochy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8100" y="17675"/>
            <a:ext cx="10287004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414075" y="740800"/>
            <a:ext cx="2452199" cy="4763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Zbytky kladiny 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na školním hřišti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414000" y="5847350"/>
            <a:ext cx="2452199" cy="668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Pozor nebezpečí!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27777" b="27777"/>
          <a:stretch/>
        </p:blipFill>
        <p:spPr>
          <a:xfrm>
            <a:off x="-1148100" y="17675"/>
            <a:ext cx="10287004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414075" y="740800"/>
            <a:ext cx="2452199" cy="41301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Pískoviště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414000" y="5258600"/>
            <a:ext cx="2452199" cy="1257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Kde je písek?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Pískoviště je malé.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Zakrytí pískoviště nefunguje.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Co </a:t>
            </a:r>
            <a:r>
              <a:rPr lang="en-US" dirty="0" err="1">
                <a:latin typeface="Trebuchet MS"/>
                <a:ea typeface="Trebuchet MS"/>
                <a:cs typeface="Trebuchet MS"/>
                <a:sym typeface="Trebuchet MS"/>
              </a:rPr>
              <a:t>chceme</a:t>
            </a: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latin typeface="Trebuchet MS"/>
                <a:ea typeface="Trebuchet MS"/>
                <a:cs typeface="Trebuchet MS"/>
                <a:sym typeface="Trebuchet MS"/>
              </a:rPr>
              <a:t>změnit</a:t>
            </a: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000920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Širokoúhlá obrazovka</PresentationFormat>
  <Paragraphs>55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Trebuchet MS</vt:lpstr>
      <vt:lpstr>Roboto Slab</vt:lpstr>
      <vt:lpstr>Roboto</vt:lpstr>
      <vt:lpstr>Arial</vt:lpstr>
      <vt:lpstr>marina</vt:lpstr>
      <vt:lpstr>Prezentace aplikace PowerPoint</vt:lpstr>
      <vt:lpstr>Proč ZŠ Hostýnská?</vt:lpstr>
      <vt:lpstr>Prezentace aplikace PowerPoint</vt:lpstr>
      <vt:lpstr>Vstup  do školní družiny</vt:lpstr>
      <vt:lpstr>Herní prvky na školním hřišti</vt:lpstr>
      <vt:lpstr>Herní prvky na školním hřišti</vt:lpstr>
      <vt:lpstr>Zbytky kladiny  na školním hřišti</vt:lpstr>
      <vt:lpstr>Pískoviště</vt:lpstr>
      <vt:lpstr>Co chceme změnit?</vt:lpstr>
      <vt:lpstr>Dopadové plochy</vt:lpstr>
      <vt:lpstr>Pískoviště  je základ!</vt:lpstr>
      <vt:lpstr>Šplhneme si!</vt:lpstr>
      <vt:lpstr>Udržíme balanc?</vt:lpstr>
      <vt:lpstr>Také vás  to unavilo?</vt:lpstr>
      <vt:lpstr>Altánek? Altánek!</vt:lpstr>
      <vt:lpstr>Lavičkové hnízdo</vt:lpstr>
      <vt:lpstr>Pro koho to všechno je?</vt:lpstr>
      <vt:lpstr>A to je teprve začátek…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Vávrová Kateřina DiS. (ÚMČ Praha 10)</cp:lastModifiedBy>
  <cp:revision>2</cp:revision>
  <dcterms:modified xsi:type="dcterms:W3CDTF">2016-01-20T08:43:57Z</dcterms:modified>
</cp:coreProperties>
</file>