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8" r:id="rId6"/>
    <p:sldId id="261" r:id="rId7"/>
    <p:sldId id="260" r:id="rId8"/>
    <p:sldId id="262" r:id="rId9"/>
    <p:sldId id="264" r:id="rId10"/>
    <p:sldId id="263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76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78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40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22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99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5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98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58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34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4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2A7D-6899-4ED1-861A-1FE8BBEC1E07}" type="datetimeFigureOut">
              <a:rPr lang="cs-CZ" smtClean="0"/>
              <a:t>14. 2. 2016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1F67-B027-4C11-A154-1048BEC2AD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24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02" y="0"/>
            <a:ext cx="10499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13183"/>
            <a:ext cx="12192000" cy="57448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339" y="26159"/>
            <a:ext cx="10515600" cy="1325563"/>
          </a:xfrm>
        </p:spPr>
        <p:txBody>
          <a:bodyPr/>
          <a:lstStyle/>
          <a:p>
            <a:r>
              <a:rPr lang="cs-CZ" dirty="0" smtClean="0"/>
              <a:t>Kubánské náměstí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920" y="26159"/>
            <a:ext cx="1385080" cy="1087024"/>
          </a:xfrm>
        </p:spPr>
      </p:pic>
    </p:spTree>
    <p:extLst>
      <p:ext uri="{BB962C8B-B14F-4D97-AF65-F5344CB8AC3E}">
        <p14:creationId xmlns:p14="http://schemas.microsoft.com/office/powerpoint/2010/main" val="36645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Předpokládané náklady: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Čtyřbox</a:t>
            </a:r>
            <a:r>
              <a:rPr lang="cs-CZ" dirty="0" smtClean="0"/>
              <a:t> </a:t>
            </a:r>
            <a:r>
              <a:rPr lang="cs-CZ" dirty="0"/>
              <a:t>bez uzamykání pro 8kol			55 000</a:t>
            </a:r>
          </a:p>
          <a:p>
            <a:r>
              <a:rPr lang="cs-CZ" dirty="0"/>
              <a:t>Ovládací modul 					8 000</a:t>
            </a:r>
          </a:p>
          <a:p>
            <a:r>
              <a:rPr lang="cs-CZ" dirty="0"/>
              <a:t>4x elektronický zámek				</a:t>
            </a:r>
            <a:r>
              <a:rPr lang="cs-CZ" dirty="0" smtClean="0"/>
              <a:t>	8</a:t>
            </a:r>
            <a:r>
              <a:rPr lang="cs-CZ" dirty="0"/>
              <a:t> 000</a:t>
            </a:r>
          </a:p>
          <a:p>
            <a:r>
              <a:rPr lang="cs-CZ" dirty="0"/>
              <a:t>Kotvení + montážní materiál 			</a:t>
            </a:r>
            <a:r>
              <a:rPr lang="cs-CZ" dirty="0" smtClean="0"/>
              <a:t>	5</a:t>
            </a:r>
            <a:r>
              <a:rPr lang="cs-CZ" dirty="0"/>
              <a:t> 000</a:t>
            </a:r>
          </a:p>
          <a:p>
            <a:r>
              <a:rPr lang="cs-CZ" dirty="0"/>
              <a:t>Přívod elektrické energie (</a:t>
            </a:r>
            <a:r>
              <a:rPr lang="cs-CZ" dirty="0" err="1"/>
              <a:t>fotovoltaika</a:t>
            </a:r>
            <a:r>
              <a:rPr lang="cs-CZ" dirty="0"/>
              <a:t> X ČEZ)	</a:t>
            </a:r>
            <a:r>
              <a:rPr lang="cs-CZ" dirty="0" smtClean="0"/>
              <a:t>	4 </a:t>
            </a:r>
            <a:r>
              <a:rPr lang="cs-CZ" dirty="0"/>
              <a:t>000 </a:t>
            </a:r>
            <a:r>
              <a:rPr lang="cs-CZ" dirty="0" smtClean="0"/>
              <a:t>- </a:t>
            </a:r>
            <a:r>
              <a:rPr lang="cs-CZ" dirty="0"/>
              <a:t>15 000</a:t>
            </a:r>
          </a:p>
          <a:p>
            <a:r>
              <a:rPr lang="cs-CZ" dirty="0"/>
              <a:t>Případné </a:t>
            </a:r>
            <a:r>
              <a:rPr lang="cs-CZ" dirty="0" smtClean="0"/>
              <a:t>zpevnění </a:t>
            </a:r>
            <a:r>
              <a:rPr lang="cs-CZ" dirty="0"/>
              <a:t>povrchů			</a:t>
            </a:r>
            <a:r>
              <a:rPr lang="cs-CZ" dirty="0" smtClean="0"/>
              <a:t>	12</a:t>
            </a:r>
            <a:r>
              <a:rPr lang="cs-CZ" dirty="0"/>
              <a:t> 000</a:t>
            </a:r>
          </a:p>
          <a:p>
            <a:endParaRPr lang="cs-CZ" dirty="0"/>
          </a:p>
          <a:p>
            <a:r>
              <a:rPr lang="cs-CZ" dirty="0"/>
              <a:t>Při 8-mi lokalitách a průměrné ceně 90 000,- :	</a:t>
            </a:r>
            <a:r>
              <a:rPr lang="cs-CZ" dirty="0" smtClean="0"/>
              <a:t>	720 </a:t>
            </a:r>
            <a:r>
              <a:rPr lang="cs-CZ" dirty="0"/>
              <a:t>000,-</a:t>
            </a:r>
          </a:p>
          <a:p>
            <a:r>
              <a:rPr lang="cs-CZ" dirty="0"/>
              <a:t>Projekt						</a:t>
            </a:r>
            <a:r>
              <a:rPr lang="cs-CZ" u="sng" dirty="0"/>
              <a:t>50 000,-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Kompletní předpokládaná cena bez DPH:		770 000,-</a:t>
            </a:r>
          </a:p>
          <a:p>
            <a:r>
              <a:rPr lang="cs-CZ" b="1" dirty="0"/>
              <a:t>Kompletní cena s DPH				931.700,-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98" y="533090"/>
            <a:ext cx="2359198" cy="23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8643"/>
            <a:ext cx="10515600" cy="3778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Využívání </a:t>
            </a:r>
            <a:r>
              <a:rPr lang="cs-CZ" dirty="0" err="1" smtClean="0"/>
              <a:t>cykloboxů</a:t>
            </a:r>
            <a:r>
              <a:rPr lang="cs-CZ" dirty="0" smtClean="0"/>
              <a:t> na Praze 10 bude zdarma, </a:t>
            </a:r>
          </a:p>
          <a:p>
            <a:pPr marL="0" indent="0">
              <a:buNone/>
            </a:pPr>
            <a:r>
              <a:rPr lang="cs-CZ" dirty="0" smtClean="0"/>
              <a:t>případně jen za symbolický poplatek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Pro koho primárně jsou </a:t>
            </a:r>
            <a:r>
              <a:rPr lang="cs-CZ" b="1" dirty="0" err="1" smtClean="0"/>
              <a:t>cykloboxy</a:t>
            </a:r>
            <a:r>
              <a:rPr lang="cs-CZ" b="1" dirty="0" smtClean="0"/>
              <a:t> určeny:</a:t>
            </a:r>
          </a:p>
          <a:p>
            <a:r>
              <a:rPr lang="cs-CZ" dirty="0" smtClean="0"/>
              <a:t>Stálí i občasní cyklisté - sportovci</a:t>
            </a:r>
          </a:p>
          <a:p>
            <a:r>
              <a:rPr lang="cs-CZ" dirty="0" smtClean="0"/>
              <a:t>Lidé jezdící na kole do práce</a:t>
            </a:r>
          </a:p>
          <a:p>
            <a:r>
              <a:rPr lang="cs-CZ" dirty="0" smtClean="0"/>
              <a:t>Rodiny s dětmi jedoucí na nákup, na úřad, apod.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ZÁVĚREM</a:t>
            </a:r>
            <a:endParaRPr lang="cs-CZ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73" y="5526157"/>
            <a:ext cx="1697027" cy="13318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16" y="185529"/>
            <a:ext cx="4600284" cy="30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596347"/>
            <a:ext cx="10515600" cy="60562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39 – CYKLOBOXY</a:t>
            </a:r>
            <a:b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aneb bezpečné uložení kol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14" y="1014137"/>
            <a:ext cx="6601171" cy="37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269" y="1311966"/>
            <a:ext cx="2319130" cy="4373216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Ukázka</a:t>
            </a:r>
            <a:br>
              <a:rPr lang="cs-CZ" sz="4000" b="1" dirty="0" smtClean="0"/>
            </a:br>
            <a:r>
              <a:rPr lang="cs-CZ" sz="4000" b="1" dirty="0" err="1" smtClean="0"/>
              <a:t>cykloboxu</a:t>
            </a:r>
            <a:endParaRPr lang="cs-CZ" sz="40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45" y="1054982"/>
            <a:ext cx="3293755" cy="2149721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79" y="102260"/>
            <a:ext cx="3751021" cy="21497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79" y="4406348"/>
            <a:ext cx="2676939" cy="20077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31" y="-2"/>
            <a:ext cx="2627682" cy="35035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34" y="3531705"/>
            <a:ext cx="4755066" cy="332629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31" y="3498574"/>
            <a:ext cx="4803503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639956" y="391629"/>
            <a:ext cx="10515600" cy="1325563"/>
          </a:xfrm>
        </p:spPr>
        <p:txBody>
          <a:bodyPr/>
          <a:lstStyle/>
          <a:p>
            <a:pPr algn="ctr"/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JAKÁ JE SITUACE ?</a:t>
            </a:r>
            <a:endParaRPr lang="cs-CZ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2067338"/>
            <a:ext cx="10889974" cy="4109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>
                <a:latin typeface="Cambria" panose="02040503050406030204" pitchFamily="18" charset="0"/>
              </a:rPr>
              <a:t>Na Praze 10 </a:t>
            </a:r>
            <a:r>
              <a:rPr lang="cs-CZ" sz="3600" dirty="0">
                <a:latin typeface="Cambria" panose="02040503050406030204" pitchFamily="18" charset="0"/>
              </a:rPr>
              <a:t>chybí možnost </a:t>
            </a:r>
            <a:endParaRPr lang="cs-CZ" sz="3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3600" dirty="0" smtClean="0">
                <a:latin typeface="Cambria" panose="02040503050406030204" pitchFamily="18" charset="0"/>
              </a:rPr>
              <a:t>dočasně </a:t>
            </a:r>
            <a:r>
              <a:rPr lang="cs-CZ" sz="3600" dirty="0">
                <a:latin typeface="Cambria" panose="02040503050406030204" pitchFamily="18" charset="0"/>
              </a:rPr>
              <a:t>bezpečně uskladnit </a:t>
            </a:r>
            <a:r>
              <a:rPr lang="cs-CZ" sz="3600" dirty="0" smtClean="0">
                <a:latin typeface="Cambria" panose="02040503050406030204" pitchFamily="18" charset="0"/>
              </a:rPr>
              <a:t>kolo</a:t>
            </a:r>
          </a:p>
          <a:p>
            <a:pPr marL="0" indent="0">
              <a:buNone/>
            </a:pPr>
            <a:endParaRPr lang="cs-CZ" sz="3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3600" dirty="0" smtClean="0">
              <a:latin typeface="Cambria" panose="02040503050406030204" pitchFamily="18" charset="0"/>
            </a:endParaRPr>
          </a:p>
          <a:p>
            <a:pPr marL="3200400" lvl="7" indent="0">
              <a:buNone/>
            </a:pPr>
            <a:r>
              <a:rPr lang="cs-CZ" sz="3600" dirty="0" smtClean="0">
                <a:latin typeface="Cambria" panose="02040503050406030204" pitchFamily="18" charset="0"/>
              </a:rPr>
              <a:t>Ve </a:t>
            </a:r>
            <a:r>
              <a:rPr lang="cs-CZ" sz="3600" dirty="0">
                <a:latin typeface="Cambria" panose="02040503050406030204" pitchFamily="18" charset="0"/>
              </a:rPr>
              <a:t>všech vybraných lokalitách </a:t>
            </a:r>
            <a:endParaRPr lang="cs-CZ" sz="3600" dirty="0" smtClean="0">
              <a:latin typeface="Cambria" panose="02040503050406030204" pitchFamily="18" charset="0"/>
            </a:endParaRPr>
          </a:p>
          <a:p>
            <a:pPr marL="3200400" lvl="7" indent="0">
              <a:buNone/>
            </a:pPr>
            <a:r>
              <a:rPr lang="cs-CZ" sz="3600" dirty="0" smtClean="0">
                <a:latin typeface="Cambria" panose="02040503050406030204" pitchFamily="18" charset="0"/>
              </a:rPr>
              <a:t>je </a:t>
            </a:r>
            <a:r>
              <a:rPr lang="cs-CZ" sz="3600" dirty="0">
                <a:latin typeface="Cambria" panose="02040503050406030204" pitchFamily="18" charset="0"/>
              </a:rPr>
              <a:t>prostor pro viditelné umístění </a:t>
            </a:r>
            <a:r>
              <a:rPr lang="cs-CZ" sz="3600" dirty="0" smtClean="0">
                <a:latin typeface="Cambria" panose="02040503050406030204" pitchFamily="18" charset="0"/>
              </a:rPr>
              <a:t>boxu</a:t>
            </a:r>
            <a:endParaRPr lang="cs-CZ" sz="3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07" y="259107"/>
            <a:ext cx="2260193" cy="18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PROČ CYKLOBOXY ?</a:t>
            </a:r>
            <a:endParaRPr lang="cs-CZ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lvl="1">
              <a:lnSpc>
                <a:spcPct val="110000"/>
              </a:lnSpc>
            </a:pPr>
            <a:r>
              <a:rPr lang="cs-CZ" sz="2800" dirty="0" smtClean="0"/>
              <a:t>Uzavření kola proti krádeži</a:t>
            </a:r>
          </a:p>
          <a:p>
            <a:pPr lvl="1">
              <a:lnSpc>
                <a:spcPct val="110000"/>
              </a:lnSpc>
            </a:pPr>
            <a:endParaRPr lang="cs-CZ" sz="2800" dirty="0" smtClean="0"/>
          </a:p>
          <a:p>
            <a:pPr lvl="1">
              <a:lnSpc>
                <a:spcPct val="110000"/>
              </a:lnSpc>
            </a:pPr>
            <a:r>
              <a:rPr lang="cs-CZ" sz="2800" dirty="0" smtClean="0"/>
              <a:t>Navázání </a:t>
            </a:r>
            <a:r>
              <a:rPr lang="cs-CZ" sz="2800" dirty="0"/>
              <a:t>na infrastrukturu cyklostezek</a:t>
            </a:r>
          </a:p>
          <a:p>
            <a:pPr lvl="1">
              <a:lnSpc>
                <a:spcPct val="110000"/>
              </a:lnSpc>
            </a:pPr>
            <a:endParaRPr lang="cs-CZ" sz="2800" dirty="0" smtClean="0"/>
          </a:p>
          <a:p>
            <a:pPr lvl="1">
              <a:lnSpc>
                <a:spcPct val="110000"/>
              </a:lnSpc>
            </a:pPr>
            <a:r>
              <a:rPr lang="cs-CZ" sz="2800" dirty="0"/>
              <a:t>Vytvoření ideálních podmínek pro podporu cyklistiky</a:t>
            </a:r>
            <a:endParaRPr lang="cs-CZ" sz="2800" dirty="0" smtClean="0"/>
          </a:p>
          <a:p>
            <a:pPr marL="457200" lvl="1" indent="0">
              <a:lnSpc>
                <a:spcPct val="110000"/>
              </a:lnSpc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6156"/>
            <a:ext cx="1697027" cy="13318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02" y="1690688"/>
            <a:ext cx="3597598" cy="20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PROČ CYKLOBOXY ?</a:t>
            </a:r>
            <a:endParaRPr lang="cs-CZ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200000"/>
              </a:lnSpc>
            </a:pPr>
            <a:r>
              <a:rPr lang="cs-CZ" sz="2800" dirty="0"/>
              <a:t>M</a:t>
            </a:r>
            <a:r>
              <a:rPr lang="cs-CZ" sz="2800" dirty="0" smtClean="0"/>
              <a:t>otivace </a:t>
            </a:r>
            <a:r>
              <a:rPr lang="cs-CZ" sz="2800" dirty="0"/>
              <a:t>k jízdě na </a:t>
            </a:r>
            <a:r>
              <a:rPr lang="cs-CZ" sz="2800" dirty="0" smtClean="0"/>
              <a:t>kole</a:t>
            </a:r>
          </a:p>
          <a:p>
            <a:pPr lvl="1">
              <a:lnSpc>
                <a:spcPct val="200000"/>
              </a:lnSpc>
            </a:pPr>
            <a:r>
              <a:rPr lang="cs-CZ" sz="2800" dirty="0" smtClean="0"/>
              <a:t>Snižování </a:t>
            </a:r>
            <a:r>
              <a:rPr lang="cs-CZ" sz="2800" dirty="0"/>
              <a:t>emisí aut ve vzduchu</a:t>
            </a:r>
          </a:p>
          <a:p>
            <a:pPr lvl="1">
              <a:lnSpc>
                <a:spcPct val="200000"/>
              </a:lnSpc>
            </a:pPr>
            <a:r>
              <a:rPr lang="cs-CZ" sz="2800" dirty="0"/>
              <a:t>Z</a:t>
            </a:r>
            <a:r>
              <a:rPr lang="cs-CZ" sz="2800" dirty="0" smtClean="0"/>
              <a:t>lepšování </a:t>
            </a:r>
            <a:r>
              <a:rPr lang="cs-CZ" sz="2800" dirty="0"/>
              <a:t>zdraví obyvatelstva</a:t>
            </a:r>
          </a:p>
          <a:p>
            <a:pPr lvl="1">
              <a:lnSpc>
                <a:spcPct val="200000"/>
              </a:lnSpc>
            </a:pPr>
            <a:r>
              <a:rPr lang="cs-CZ" sz="2800" dirty="0"/>
              <a:t>P</a:t>
            </a:r>
            <a:r>
              <a:rPr lang="cs-CZ" sz="2800" dirty="0" smtClean="0"/>
              <a:t>řiblížení </a:t>
            </a:r>
            <a:r>
              <a:rPr lang="cs-CZ" sz="2800" dirty="0"/>
              <a:t>se standardům evropských měst (Berlín, Amsterdam</a:t>
            </a:r>
            <a:r>
              <a:rPr lang="cs-CZ" sz="2800" dirty="0" smtClean="0"/>
              <a:t>,…)</a:t>
            </a:r>
          </a:p>
          <a:p>
            <a:pPr lvl="1">
              <a:lnSpc>
                <a:spcPct val="200000"/>
              </a:lnSpc>
            </a:pPr>
            <a:r>
              <a:rPr lang="cs-CZ" sz="2800" dirty="0"/>
              <a:t>Praha 10 půjde příkladem ostatním městským částem</a:t>
            </a:r>
          </a:p>
          <a:p>
            <a:pPr lvl="1">
              <a:lnSpc>
                <a:spcPct val="200000"/>
              </a:lnSpc>
            </a:pPr>
            <a:endParaRPr lang="cs-CZ" sz="2800" dirty="0"/>
          </a:p>
          <a:p>
            <a:pPr lvl="1">
              <a:lnSpc>
                <a:spcPct val="110000"/>
              </a:lnSpc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59" y="5539408"/>
            <a:ext cx="1680141" cy="13185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35" y="1422677"/>
            <a:ext cx="5561213" cy="31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044" y="365125"/>
            <a:ext cx="9541566" cy="1325563"/>
          </a:xfrm>
        </p:spPr>
        <p:txBody>
          <a:bodyPr/>
          <a:lstStyle/>
          <a:p>
            <a:pPr algn="ctr"/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STRATEGICKÉ ROZMÍSTĚNÍ</a:t>
            </a:r>
            <a:endParaRPr lang="cs-CZ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5043" y="1825625"/>
            <a:ext cx="11088757" cy="435133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cs-CZ" sz="2800" dirty="0" smtClean="0"/>
              <a:t>Metro (Skalka, Strašnická)</a:t>
            </a:r>
          </a:p>
          <a:p>
            <a:pPr lvl="2">
              <a:lnSpc>
                <a:spcPct val="150000"/>
              </a:lnSpc>
            </a:pPr>
            <a:r>
              <a:rPr lang="cs-CZ" sz="2800" dirty="0" smtClean="0"/>
              <a:t>Nádraží (Strašnice, případně i Vršovice)</a:t>
            </a:r>
          </a:p>
          <a:p>
            <a:pPr lvl="2">
              <a:lnSpc>
                <a:spcPct val="150000"/>
              </a:lnSpc>
            </a:pPr>
            <a:r>
              <a:rPr lang="cs-CZ" sz="2800" dirty="0" smtClean="0"/>
              <a:t>Obchodní centrum Eden</a:t>
            </a:r>
          </a:p>
          <a:p>
            <a:pPr lvl="2">
              <a:lnSpc>
                <a:spcPct val="150000"/>
              </a:lnSpc>
            </a:pPr>
            <a:r>
              <a:rPr lang="cs-CZ" sz="2800" dirty="0"/>
              <a:t>Kubánské </a:t>
            </a:r>
            <a:r>
              <a:rPr lang="cs-CZ" sz="2800" dirty="0" smtClean="0"/>
              <a:t>náměstí</a:t>
            </a:r>
          </a:p>
          <a:p>
            <a:pPr lvl="2">
              <a:lnSpc>
                <a:spcPct val="150000"/>
              </a:lnSpc>
            </a:pPr>
            <a:r>
              <a:rPr lang="cs-CZ" sz="2800" dirty="0"/>
              <a:t>Úřad – ÚMČ Praha 10</a:t>
            </a:r>
          </a:p>
          <a:p>
            <a:pPr lvl="2">
              <a:lnSpc>
                <a:spcPct val="150000"/>
              </a:lnSpc>
            </a:pPr>
            <a:r>
              <a:rPr lang="cs-CZ" sz="2800" dirty="0" smtClean="0"/>
              <a:t>Fakultní nemocnice Královské Vinohrady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7" y="2862470"/>
            <a:ext cx="4837043" cy="38806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247" y="0"/>
            <a:ext cx="1367753" cy="107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33670"/>
            <a:ext cx="12191999" cy="58243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339" y="26159"/>
            <a:ext cx="10515600" cy="1325563"/>
          </a:xfrm>
        </p:spPr>
        <p:txBody>
          <a:bodyPr/>
          <a:lstStyle/>
          <a:p>
            <a:r>
              <a:rPr lang="cs-CZ" dirty="0" smtClean="0"/>
              <a:t>Skalka - metro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235" y="26158"/>
            <a:ext cx="1283765" cy="1007511"/>
          </a:xfrm>
        </p:spPr>
      </p:pic>
    </p:spTree>
    <p:extLst>
      <p:ext uri="{BB962C8B-B14F-4D97-AF65-F5344CB8AC3E}">
        <p14:creationId xmlns:p14="http://schemas.microsoft.com/office/powerpoint/2010/main" val="14058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66191"/>
            <a:ext cx="12192000" cy="56918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339" y="26159"/>
            <a:ext cx="10515600" cy="1325563"/>
          </a:xfrm>
        </p:spPr>
        <p:txBody>
          <a:bodyPr/>
          <a:lstStyle/>
          <a:p>
            <a:r>
              <a:rPr lang="cs-CZ" dirty="0" smtClean="0"/>
              <a:t>Strašnická - metro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46" y="-1"/>
            <a:ext cx="1485954" cy="1166191"/>
          </a:xfrm>
        </p:spPr>
      </p:pic>
    </p:spTree>
    <p:extLst>
      <p:ext uri="{BB962C8B-B14F-4D97-AF65-F5344CB8AC3E}">
        <p14:creationId xmlns:p14="http://schemas.microsoft.com/office/powerpoint/2010/main" val="255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32452"/>
            <a:ext cx="12192000" cy="56255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339" y="26159"/>
            <a:ext cx="10515600" cy="1325563"/>
          </a:xfrm>
        </p:spPr>
        <p:txBody>
          <a:bodyPr/>
          <a:lstStyle/>
          <a:p>
            <a:r>
              <a:rPr lang="cs-CZ" dirty="0" smtClean="0"/>
              <a:t>Nádraží Strašnice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17" y="0"/>
            <a:ext cx="1570383" cy="1232452"/>
          </a:xfrm>
        </p:spPr>
      </p:pic>
    </p:spTree>
    <p:extLst>
      <p:ext uri="{BB962C8B-B14F-4D97-AF65-F5344CB8AC3E}">
        <p14:creationId xmlns:p14="http://schemas.microsoft.com/office/powerpoint/2010/main" val="34038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170</Words>
  <Application>Microsoft Office PowerPoint</Application>
  <PresentationFormat>Širokoúhlá obrazovka</PresentationFormat>
  <Paragraphs>55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Motiv Office</vt:lpstr>
      <vt:lpstr>Prezentace aplikace PowerPoint</vt:lpstr>
      <vt:lpstr>Ukázka cykloboxu</vt:lpstr>
      <vt:lpstr>JAKÁ JE SITUACE ?</vt:lpstr>
      <vt:lpstr>PROČ CYKLOBOXY ?</vt:lpstr>
      <vt:lpstr>PROČ CYKLOBOXY ?</vt:lpstr>
      <vt:lpstr>STRATEGICKÉ ROZMÍSTĚNÍ</vt:lpstr>
      <vt:lpstr>Skalka - metro</vt:lpstr>
      <vt:lpstr>Strašnická - metro</vt:lpstr>
      <vt:lpstr>Nádraží Strašnice</vt:lpstr>
      <vt:lpstr>Kubánské náměstí</vt:lpstr>
      <vt:lpstr>Předpokládané náklady:</vt:lpstr>
      <vt:lpstr>ZÁVĚREM</vt:lpstr>
      <vt:lpstr>DĚKUJI ZA POZORNOST      PROJEKT 39 – CYKLOBOXY aneb bezpečné uložení kol </vt:lpstr>
    </vt:vector>
  </TitlesOfParts>
  <Company>Městská část Praha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Vávrová Kateřina DiS. (ÚMČ Praha 10)</dc:creator>
  <cp:lastModifiedBy>Michal Louda</cp:lastModifiedBy>
  <cp:revision>15</cp:revision>
  <dcterms:created xsi:type="dcterms:W3CDTF">2016-01-07T15:24:40Z</dcterms:created>
  <dcterms:modified xsi:type="dcterms:W3CDTF">2016-02-14T10:03:17Z</dcterms:modified>
</cp:coreProperties>
</file>